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804" r:id="rId1"/>
  </p:sldMasterIdLst>
  <p:notesMasterIdLst>
    <p:notesMasterId r:id="rId21"/>
  </p:notesMasterIdLst>
  <p:handoutMasterIdLst>
    <p:handoutMasterId r:id="rId22"/>
  </p:handoutMasterIdLst>
  <p:sldIdLst>
    <p:sldId id="302" r:id="rId2"/>
    <p:sldId id="336" r:id="rId3"/>
    <p:sldId id="257" r:id="rId4"/>
    <p:sldId id="278" r:id="rId5"/>
    <p:sldId id="334" r:id="rId6"/>
    <p:sldId id="313" r:id="rId7"/>
    <p:sldId id="337" r:id="rId8"/>
    <p:sldId id="338" r:id="rId9"/>
    <p:sldId id="342" r:id="rId10"/>
    <p:sldId id="339" r:id="rId11"/>
    <p:sldId id="330" r:id="rId12"/>
    <p:sldId id="344" r:id="rId13"/>
    <p:sldId id="329" r:id="rId14"/>
    <p:sldId id="343" r:id="rId15"/>
    <p:sldId id="331" r:id="rId16"/>
    <p:sldId id="341" r:id="rId17"/>
    <p:sldId id="345" r:id="rId18"/>
    <p:sldId id="346" r:id="rId19"/>
    <p:sldId id="318" r:id="rId20"/>
  </p:sldIdLst>
  <p:sldSz cx="9144000" cy="6858000" type="screen4x3"/>
  <p:notesSz cx="6994525" cy="9278938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202">
          <p15:clr>
            <a:srgbClr val="A4A3A4"/>
          </p15:clr>
        </p15:guide>
        <p15:guide id="2" pos="2923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397" autoAdjust="0"/>
    <p:restoredTop sz="87795"/>
  </p:normalViewPr>
  <p:slideViewPr>
    <p:cSldViewPr>
      <p:cViewPr varScale="1">
        <p:scale>
          <a:sx n="90" d="100"/>
          <a:sy n="90" d="100"/>
        </p:scale>
        <p:origin x="1474" y="53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1278"/>
    </p:cViewPr>
  </p:sorterViewPr>
  <p:notesViewPr>
    <p:cSldViewPr>
      <p:cViewPr varScale="1">
        <p:scale>
          <a:sx n="40" d="100"/>
          <a:sy n="40" d="100"/>
        </p:scale>
        <p:origin x="-1380" y="-90"/>
      </p:cViewPr>
      <p:guideLst>
        <p:guide orient="horz" pos="2202"/>
        <p:guide pos="292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3.xml"/><Relationship Id="rId13" Type="http://schemas.openxmlformats.org/officeDocument/2006/relationships/slide" Target="slides/slide18.xml"/><Relationship Id="rId3" Type="http://schemas.openxmlformats.org/officeDocument/2006/relationships/slide" Target="slides/slide8.xml"/><Relationship Id="rId7" Type="http://schemas.openxmlformats.org/officeDocument/2006/relationships/slide" Target="slides/slide12.xml"/><Relationship Id="rId12" Type="http://schemas.openxmlformats.org/officeDocument/2006/relationships/slide" Target="slides/slide17.xml"/><Relationship Id="rId2" Type="http://schemas.openxmlformats.org/officeDocument/2006/relationships/slide" Target="slides/slide7.xml"/><Relationship Id="rId1" Type="http://schemas.openxmlformats.org/officeDocument/2006/relationships/slide" Target="slides/slide6.xml"/><Relationship Id="rId6" Type="http://schemas.openxmlformats.org/officeDocument/2006/relationships/slide" Target="slides/slide11.xml"/><Relationship Id="rId11" Type="http://schemas.openxmlformats.org/officeDocument/2006/relationships/slide" Target="slides/slide16.xml"/><Relationship Id="rId5" Type="http://schemas.openxmlformats.org/officeDocument/2006/relationships/slide" Target="slides/slide10.xml"/><Relationship Id="rId10" Type="http://schemas.openxmlformats.org/officeDocument/2006/relationships/slide" Target="slides/slide15.xml"/><Relationship Id="rId4" Type="http://schemas.openxmlformats.org/officeDocument/2006/relationships/slide" Target="slides/slide9.xml"/><Relationship Id="rId9" Type="http://schemas.openxmlformats.org/officeDocument/2006/relationships/slide" Target="slides/slide14.xml"/><Relationship Id="rId14" Type="http://schemas.openxmlformats.org/officeDocument/2006/relationships/slide" Target="slides/slide1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5F041DA9-CC5C-9D4E-9CB0-6A1854A80271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zh-TW"/>
              <a:t>Data Structures, Algorithms, &amp; Applications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3EFE70AD-019F-7A46-9B2F-9D3AD35EB659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240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4100" name="Rectangle 4">
            <a:extLst>
              <a:ext uri="{FF2B5EF4-FFF2-40B4-BE49-F238E27FC236}">
                <a16:creationId xmlns:a16="http://schemas.microsoft.com/office/drawing/2014/main" id="{B3031815-AB3E-A248-93E2-F54976417950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Times New Roman" pitchFamily="18" charset="0"/>
              </a:defRPr>
            </a:lvl1pPr>
          </a:lstStyle>
          <a:p>
            <a:pPr>
              <a:defRPr/>
            </a:pPr>
            <a:r>
              <a:rPr lang="en-US" altLang="zh-TW"/>
              <a:t>Sartaj Sahni</a:t>
            </a:r>
          </a:p>
        </p:txBody>
      </p:sp>
      <p:sp>
        <p:nvSpPr>
          <p:cNvPr id="4101" name="Rectangle 5">
            <a:extLst>
              <a:ext uri="{FF2B5EF4-FFF2-40B4-BE49-F238E27FC236}">
                <a16:creationId xmlns:a16="http://schemas.microsoft.com/office/drawing/2014/main" id="{29B1A3E2-1263-374E-AD30-80D00EC98EE8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240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Times New Roman" panose="02020603050405020304" pitchFamily="18" charset="0"/>
              </a:defRPr>
            </a:lvl1pPr>
          </a:lstStyle>
          <a:p>
            <a:fld id="{A33B28A3-010E-924D-957F-0FCFF84E3C2C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>
            <a:extLst>
              <a:ext uri="{FF2B5EF4-FFF2-40B4-BE49-F238E27FC236}">
                <a16:creationId xmlns:a16="http://schemas.microsoft.com/office/drawing/2014/main" id="{B4762724-A96B-634C-9D8C-C33A7493C8B4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051" name="Rectangle 3">
            <a:extLst>
              <a:ext uri="{FF2B5EF4-FFF2-40B4-BE49-F238E27FC236}">
                <a16:creationId xmlns:a16="http://schemas.microsoft.com/office/drawing/2014/main" id="{CDDC107E-AA5E-DD40-8F75-F608CB3D8E72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6240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t" anchorCtr="0" compatLnSpc="1">
            <a:prstTxWarp prst="textNoShape">
              <a:avLst/>
            </a:prstTxWarp>
          </a:bodyPr>
          <a:lstStyle>
            <a:lvl1pPr algn="r"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16388" name="Rectangle 4">
            <a:extLst>
              <a:ext uri="{FF2B5EF4-FFF2-40B4-BE49-F238E27FC236}">
                <a16:creationId xmlns:a16="http://schemas.microsoft.com/office/drawing/2014/main" id="{CF4CA9E2-8359-CB49-A9C6-AC9530C0FB82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7450" y="703263"/>
            <a:ext cx="4621213" cy="3465512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53" name="Rectangle 5">
            <a:extLst>
              <a:ext uri="{FF2B5EF4-FFF2-40B4-BE49-F238E27FC236}">
                <a16:creationId xmlns:a16="http://schemas.microsoft.com/office/drawing/2014/main" id="{A94C89FB-859F-CF4E-9F64-90D6161E8D4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3450" y="4406900"/>
            <a:ext cx="5127625" cy="417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594" tIns="46798" rIns="93594" bIns="4679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TW" noProof="0"/>
              <a:t>Click to edit Master text styles</a:t>
            </a:r>
          </a:p>
          <a:p>
            <a:pPr lvl="1"/>
            <a:r>
              <a:rPr lang="en-US" altLang="zh-TW" noProof="0"/>
              <a:t>Second level</a:t>
            </a:r>
          </a:p>
          <a:p>
            <a:pPr lvl="2"/>
            <a:r>
              <a:rPr lang="en-US" altLang="zh-TW" noProof="0"/>
              <a:t>Third level</a:t>
            </a:r>
          </a:p>
          <a:p>
            <a:pPr lvl="3"/>
            <a:r>
              <a:rPr lang="en-US" altLang="zh-TW" noProof="0"/>
              <a:t>Fourth level</a:t>
            </a:r>
          </a:p>
          <a:p>
            <a:pPr lvl="4"/>
            <a:r>
              <a:rPr lang="en-US" altLang="zh-TW" noProof="0"/>
              <a:t>Fifth level</a:t>
            </a:r>
          </a:p>
        </p:txBody>
      </p:sp>
      <p:sp>
        <p:nvSpPr>
          <p:cNvPr id="2054" name="Rectangle 6">
            <a:extLst>
              <a:ext uri="{FF2B5EF4-FFF2-40B4-BE49-F238E27FC236}">
                <a16:creationId xmlns:a16="http://schemas.microsoft.com/office/drawing/2014/main" id="{E545BCCF-4AE7-6D4E-B573-49A18D247EF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defTabSz="930275">
              <a:defRPr sz="1000" i="1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2055" name="Rectangle 7">
            <a:extLst>
              <a:ext uri="{FF2B5EF4-FFF2-40B4-BE49-F238E27FC236}">
                <a16:creationId xmlns:a16="http://schemas.microsoft.com/office/drawing/2014/main" id="{1AE5B57B-B017-D743-879D-1CE707BC02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2400" y="8815388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364" tIns="0" rIns="19364" bIns="0" numCol="1" anchor="b" anchorCtr="0" compatLnSpc="1">
            <a:prstTxWarp prst="textNoShape">
              <a:avLst/>
            </a:prstTxWarp>
          </a:bodyPr>
          <a:lstStyle>
            <a:lvl1pPr algn="r" defTabSz="930275">
              <a:defRPr sz="1000" i="1"/>
            </a:lvl1pPr>
          </a:lstStyle>
          <a:p>
            <a:fld id="{BB2F6880-9DFD-354D-8392-B2167B7FC475}" type="slidenum">
              <a:rPr lang="en-US" altLang="zh-TW"/>
              <a:pPr/>
              <a:t>‹#›</a:t>
            </a:fld>
            <a:endParaRPr lang="en-US" altLang="zh-TW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>
            <a:extLst>
              <a:ext uri="{FF2B5EF4-FFF2-40B4-BE49-F238E27FC236}">
                <a16:creationId xmlns:a16="http://schemas.microsoft.com/office/drawing/2014/main" id="{E70DF370-DED1-A249-9938-4323E4F239F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8D4CD7BD-7869-554F-8F85-41A508F57003}" type="slidenum">
              <a:rPr lang="en-US" altLang="zh-TW" sz="1000"/>
              <a:pPr/>
              <a:t>2</a:t>
            </a:fld>
            <a:endParaRPr lang="en-US" altLang="zh-TW" sz="1000"/>
          </a:p>
        </p:txBody>
      </p:sp>
      <p:sp>
        <p:nvSpPr>
          <p:cNvPr id="17411" name="Rectangle 2">
            <a:extLst>
              <a:ext uri="{FF2B5EF4-FFF2-40B4-BE49-F238E27FC236}">
                <a16:creationId xmlns:a16="http://schemas.microsoft.com/office/drawing/2014/main" id="{959C6DA6-6925-1F43-B7B7-2CF32EC78FE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>
            <a:extLst>
              <a:ext uri="{FF2B5EF4-FFF2-40B4-BE49-F238E27FC236}">
                <a16:creationId xmlns:a16="http://schemas.microsoft.com/office/drawing/2014/main" id="{4C5913C7-9BA0-B44F-90DE-A09F7F5654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42846464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12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5819598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13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67554085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14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38532002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15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9144059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16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725716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17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9471872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18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782693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19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255719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4D3E2-1D2F-EA4B-BA8A-0BFD84B09DF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26312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AF4D3E2-1D2F-EA4B-BA8A-0BFD84B09DF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4537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6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15415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7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274772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8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409750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9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8204609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10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3377460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A176754-B527-CE4E-89AC-D8782EF29BE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930275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fld id="{5A737124-67E3-E24C-899A-39F064DF525E}" type="slidenum">
              <a:rPr lang="en-US" altLang="zh-TW" sz="1000"/>
              <a:pPr/>
              <a:t>11</a:t>
            </a:fld>
            <a:endParaRPr lang="en-US" altLang="zh-TW" sz="100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DDFE0C1A-D8FC-BD46-9482-68F7FAF5FA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01B0963B-E0F2-8346-A2DB-A253CF9E256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901123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F01B739-A59D-1B4E-9A4B-EA4DE70750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641BE0-FBBA-3949-A47D-D749EC5927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30CC997-7705-3B46-84F6-1FED15344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451A409-2A38-B945-A103-BA4E73E66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3E94746-58D5-C04D-A4A7-C99A5AC81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66B6AC-0B9D-6C4C-B317-378EA7A8787A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21402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DB9CFB-B87E-4045-A90E-C72A03494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8AA13343-DBE2-CB46-B9D8-256AEF13A1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3304E3-9853-B241-AB05-D4BA4EB2E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5030D22-3BE6-C44B-8D0D-6699B5BBE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2698BC7-8018-DE4A-A43E-FBCD75D5C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E5E52-BBF5-DF49-B128-D5F9507F60F4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736916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85A23176-3A80-6D48-97AF-5DAE4B1A50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4488935-DC3C-1547-85DA-B5C0DBF035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442C7F8-B1BC-FB4F-B150-17F98D18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553001-7F3D-BC47-9DE6-5D3AD44FD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A1FD6C-18B2-5A42-8CE4-DFD11DAD8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CE240D-D534-6040-8690-B0F1115C79D8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4021811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5A6F207-0E0D-6A40-9D0E-672DC2340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3E673E0-89CB-AC44-BE16-4173C3F44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TW" altLang="en-US" dirty="0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081DECA-D702-2B42-8F09-F08721877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296CA9-DD91-E548-B5B8-11D19BF9A3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489E279-8973-FF42-A473-22D461019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8338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1286A0F-E428-9D4E-ABFE-4968E1728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882611-B1E3-7F46-AB80-0DF07DE7EB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7A7D973-18EA-C947-AF12-F648FCC7B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E88D515-3275-E94F-BD1F-59E77AA06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84A7CA9-2889-2046-B620-E7025992B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89980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81BF7D-AFD8-DF45-8337-08D0EDEEB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CC98B5-DD6F-1D4D-B838-E508667A58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40B7C38D-EDDC-1D48-BA67-C60EA974B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DD3B798-D87C-2B41-A219-D66B80288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713197D-EE1B-5747-AF94-429092B01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170C328B-1573-CB4F-8431-D1E596F99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8767477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C054F7-C420-4A4A-844F-E3DD8C7B6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0DECDFE-E13C-224C-A83E-F0D911CBA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83619BF4-308D-0240-893C-AA60BD152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E049376-79E5-1B4B-BC6A-9B0F811AE6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42FCB30-F892-F747-BBD0-97EAF536FE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60EDB7D-6316-1F4B-A98B-E8ECFB8633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37B7F6B-2CD1-0E45-8717-9FAFA615F2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171049E1-8635-1B4F-AFA7-564993C2F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4296398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495BC62-3AF7-4C48-9C85-5F871E0333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19DD7C6-8D2A-C546-8931-73EABA55F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7834E04F-8A62-E94B-9C27-6F4ED92B7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A649DD3F-5583-F244-89C8-A40FC7908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1156A1-69EF-4446-B4EC-8478690B8165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441568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B65EAD06-45D4-914A-BA75-FF451CB8BB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E2140EEE-5CE2-EA48-A67B-324A05CCE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F395D83-E2C9-D044-A01C-443EFA2BEE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7E7A45-DF70-D646-9571-84627D499C5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1670553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6F71F0-8AA8-3A49-9A54-8330CF055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D7ADE0A-E957-1F47-B2E8-FEE0BC2AF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497AB13D-4D5E-7447-A787-3F6F7FFF7B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8391DD4-01F0-6444-B900-940D1E16E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A6FB5D4-450A-F04E-9A37-7E06FBED0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D518F84-D266-ED4F-B228-A799F112E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D7CDCB-7055-4E40-9BCE-932DE6F42FD1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29134809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208099D-0F64-2443-B0AA-6E4B3B06B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718FA42E-086C-B447-926B-FDB6B4E280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F70DE35-B318-134A-9FD9-2890FA19B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r>
              <a:rPr kumimoji="1" lang="zh-TW" altLang="en-US"/>
              <a:t>編輯母片文字樣式
第二層
第三層
第四層
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EEB0A2F7-218D-B64E-9A36-2B2AA7DD1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C63AF250-152B-EE4E-A434-13FFE968F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TW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6DFFAD4E-38E2-2A48-9100-42FC2BE8E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2AB8E-DDD2-FE4A-AA7E-87609D7D890D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0403650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EA1F55AA-125B-BC4F-BE60-6FE2B2451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3B321E6-498C-2341-9705-7797C0D09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TW" altLang="en-US" dirty="0"/>
              <a:t>編輯母片文字樣式
第二層
第三層
第四層
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43E6571-BC2B-D249-8F2B-255C84690C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2BE568D-66A6-4B4E-A1A5-7AF7104667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TW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C5A3AD-C4E8-8745-B53F-0E3EFAE9FA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A33A3D-CFA4-454F-B972-B0D46411FA1F}" type="slidenum">
              <a:rPr lang="en-US" altLang="zh-TW" smtClean="0"/>
              <a:pPr/>
              <a:t>‹#›</a:t>
            </a:fld>
            <a:endParaRPr lang="en-US" altLang="zh-TW"/>
          </a:p>
        </p:txBody>
      </p:sp>
    </p:spTree>
    <p:extLst>
      <p:ext uri="{BB962C8B-B14F-4D97-AF65-F5344CB8AC3E}">
        <p14:creationId xmlns:p14="http://schemas.microsoft.com/office/powerpoint/2010/main" val="343737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Candara" panose="020E0502030303020204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mbria Math" panose="02040503050406030204" pitchFamily="18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6" name="Rectangle 1029">
            <a:extLst>
              <a:ext uri="{FF2B5EF4-FFF2-40B4-BE49-F238E27FC236}">
                <a16:creationId xmlns:a16="http://schemas.microsoft.com/office/drawing/2014/main" id="{A53BF956-57D3-8742-B692-082A79BBD7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872" y="2769096"/>
            <a:ext cx="77724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r>
              <a:rPr lang="en-US" altLang="zh-TW" sz="4400" dirty="0">
                <a:solidFill>
                  <a:schemeClr val="tx2"/>
                </a:solidFill>
                <a:latin typeface="Plantagenet Cherokee" panose="02020000000000000000" pitchFamily="18" charset="-79"/>
                <a:ea typeface="新細明體" panose="02020500000000000000" pitchFamily="18" charset="-120"/>
                <a:cs typeface="Plantagenet Cherokee" panose="02020000000000000000" pitchFamily="18" charset="-79"/>
              </a:rPr>
              <a:t>Object-Oriented Programming</a:t>
            </a:r>
          </a:p>
          <a:p>
            <a:pPr algn="ctr"/>
            <a:r>
              <a:rPr lang="en-US" altLang="zh-TW" sz="4400" dirty="0">
                <a:solidFill>
                  <a:schemeClr val="tx2"/>
                </a:solidFill>
                <a:latin typeface="Plantagenet Cherokee" panose="02020000000000000000" pitchFamily="18" charset="-79"/>
                <a:ea typeface="新細明體" panose="02020500000000000000" pitchFamily="18" charset="-120"/>
                <a:cs typeface="Plantagenet Cherokee" panose="02020000000000000000" pitchFamily="18" charset="-79"/>
              </a:rPr>
              <a:t>Programming Project #1</a:t>
            </a:r>
          </a:p>
        </p:txBody>
      </p:sp>
      <p:sp>
        <p:nvSpPr>
          <p:cNvPr id="3077" name="Rectangle 1030">
            <a:extLst>
              <a:ext uri="{FF2B5EF4-FFF2-40B4-BE49-F238E27FC236}">
                <a16:creationId xmlns:a16="http://schemas.microsoft.com/office/drawing/2014/main" id="{368BA454-48C4-0D49-AB4B-5F973E32E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19672" y="4293096"/>
            <a:ext cx="6400800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 anchor="ctr"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>
              <a:spcBef>
                <a:spcPct val="20000"/>
              </a:spcBef>
              <a:buClr>
                <a:schemeClr val="tx2"/>
              </a:buClr>
              <a:buSzPct val="75000"/>
              <a:buFont typeface="Monotype Sorts" pitchFamily="2" charset="2"/>
              <a:buNone/>
            </a:pPr>
            <a:r>
              <a:rPr lang="zh-TW" altLang="en-US" sz="4000" dirty="0">
                <a:latin typeface="LingWai SC Medium" panose="03050602040302020204" pitchFamily="66" charset="-122"/>
                <a:ea typeface="LingWai SC Medium" panose="03050602040302020204" pitchFamily="66" charset="-122"/>
                <a:cs typeface="LingWai SC Medium" panose="03050602040302020204" pitchFamily="66" charset="-122"/>
              </a:rPr>
              <a:t>郭建志</a:t>
            </a:r>
            <a:endParaRPr lang="en-US" altLang="zh-TW" sz="4000" dirty="0">
              <a:latin typeface="LingWai SC Medium" panose="03050602040302020204" pitchFamily="66" charset="-122"/>
              <a:ea typeface="LingWai SC Medium" panose="03050602040302020204" pitchFamily="66" charset="-122"/>
              <a:cs typeface="LingWai SC Medium" panose="03050602040302020204" pitchFamily="66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Programming Project #1: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Accept or reject a flow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5527526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Input: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Numbers of nodes and undirected links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Undirected links with non-negative link capacities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Requested flows with their sources, destinations, and sizes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Procedure: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Accept or reject the flow one by one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If accepted, then assign a path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Output: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 of accepted flows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Total throughput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 assigned paths of each accepted flow</a:t>
            </a:r>
          </a:p>
          <a:p>
            <a:r>
              <a:rPr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Implement a designated algorithm</a:t>
            </a:r>
            <a:r>
              <a:rPr lang="zh-TW" altLang="en-US" dirty="0">
                <a:solidFill>
                  <a:srgbClr val="0070C0"/>
                </a:solidFill>
                <a:ea typeface="Cambria Math" panose="02040503050406030204" pitchFamily="18" charset="0"/>
              </a:rPr>
              <a:t> </a:t>
            </a:r>
            <a:r>
              <a:rPr lang="en-US" altLang="zh-TW" dirty="0">
                <a:solidFill>
                  <a:srgbClr val="0070C0"/>
                </a:solidFill>
                <a:ea typeface="Cambria Math" panose="02040503050406030204" pitchFamily="18" charset="0"/>
              </a:rPr>
              <a:t>to select the flows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7F8BC8A-AE0E-774F-9C37-13FBE31C310A}"/>
              </a:ext>
            </a:extLst>
          </p:cNvPr>
          <p:cNvSpPr/>
          <p:nvPr/>
        </p:nvSpPr>
        <p:spPr>
          <a:xfrm>
            <a:off x="5652120" y="422751"/>
            <a:ext cx="3384376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Input file: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5	10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14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0	2	12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2	0	3	9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...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8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1	6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0A01F86-49B4-FD45-A740-16D8FD532CB5}"/>
              </a:ext>
            </a:extLst>
          </p:cNvPr>
          <p:cNvSpPr/>
          <p:nvPr/>
        </p:nvSpPr>
        <p:spPr>
          <a:xfrm>
            <a:off x="6080196" y="3438961"/>
            <a:ext cx="3063804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Output file:</a:t>
            </a:r>
          </a:p>
          <a:p>
            <a:endParaRPr lang="en-US" altLang="zh-TW" sz="19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15	124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77698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Programming Project #1:</a:t>
            </a:r>
            <a:r>
              <a:rPr lang="en-US" altLang="zh-TW">
                <a:ea typeface="新細明體" panose="02020500000000000000" pitchFamily="18" charset="-120"/>
              </a:rPr>
              <a:t/>
            </a:r>
            <a:br>
              <a:rPr lang="en-US" altLang="zh-TW">
                <a:ea typeface="新細明體" panose="02020500000000000000" pitchFamily="18" charset="-120"/>
              </a:rPr>
            </a:br>
            <a:r>
              <a:rPr lang="en-US" altLang="zh-TW">
                <a:ea typeface="新細明體" panose="02020500000000000000" pitchFamily="18" charset="-120"/>
              </a:rPr>
              <a:t>Accept or reject a flow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Rectangle 3">
                <a:extLst>
                  <a:ext uri="{FF2B5EF4-FFF2-40B4-BE49-F238E27FC236}">
                    <a16:creationId xmlns:a16="http://schemas.microsoft.com/office/drawing/2014/main" id="{D05DD023-54AE-BE4E-A9C7-B055A709A017}"/>
                  </a:ext>
                </a:extLst>
              </p:cNvPr>
              <p:cNvSpPr txBox="1">
                <a:spLocks noChangeArrowheads="1"/>
              </p:cNvSpPr>
              <p:nvPr/>
            </p:nvSpPr>
            <p:spPr>
              <a:xfrm>
                <a:off x="107504" y="1537592"/>
                <a:ext cx="6048672" cy="5491808"/>
              </a:xfrm>
              <a:prstGeom prst="rect">
                <a:avLst/>
              </a:prstGeom>
              <a:noFill/>
            </p:spPr>
            <p:txBody>
              <a:bodyPr vert="horz" lIns="91440" tIns="45720" rIns="91440" bIns="45720" rtlCol="0">
                <a:normAutofit fontScale="92500"/>
              </a:bodyPr>
              <a:lstStyle>
                <a:lvl1pPr marL="171450" indent="-171450" algn="l" defTabSz="685800" rtl="0" eaLnBrk="1" latinLnBrk="0" hangingPunct="1"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Cambria Math" panose="02040503050406030204" pitchFamily="18" charset="0"/>
                    <a:ea typeface="+mn-ea"/>
                    <a:cs typeface="+mn-cs"/>
                  </a:defRPr>
                </a:lvl1pPr>
                <a:lvl2pPr marL="5143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8572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2001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5430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18859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2288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25717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2914650" indent="-171450" algn="l" defTabSz="685800" rtl="0" eaLnBrk="1" latinLnBrk="0" hangingPunct="1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5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lang="en-US" altLang="zh-TW" b="1" dirty="0">
                    <a:ea typeface="Cambria Math" panose="02040503050406030204" pitchFamily="18" charset="0"/>
                  </a:rPr>
                  <a:t>Designated Algorithm:</a:t>
                </a:r>
              </a:p>
              <a:p>
                <a:pPr marL="800100" lvl="1" indent="-457200">
                  <a:buFont typeface="+mj-lt"/>
                  <a:buAutoNum type="arabicPeriod"/>
                </a:pPr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Initially, </a:t>
                </a:r>
                <a14:m>
                  <m:oMath xmlns:m="http://schemas.openxmlformats.org/officeDocument/2006/math">
                    <m:r>
                      <a:rPr lang="en-US" altLang="zh-TW" sz="240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𝑐𝑜𝑠𝑡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)=</m:t>
                    </m:r>
                  </m:oMath>
                </a14:m>
                <a:r>
                  <a:rPr lang="en-US" altLang="zh-TW" sz="24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the minimum of double</a:t>
                </a:r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for each edge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</m:oMath>
                </a14:m>
                <a:endParaRPr lang="en-US" altLang="zh-TW" sz="240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00100" lvl="1" indent="-457200">
                  <a:buFont typeface="+mj-lt"/>
                  <a:buAutoNum type="arabicPeriod"/>
                </a:pPr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Examine the current requested flow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with size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𝑠𝑖𝑧𝑒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and </a:t>
                </a:r>
                <a:r>
                  <a:rPr lang="en-US" altLang="zh-TW" sz="24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find the shortest path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altLang="zh-TW" sz="2400" dirty="0">
                    <a:solidFill>
                      <a:srgbClr val="C00000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(i.e., the path with the smallest sum of edge costs)</a:t>
                </a:r>
              </a:p>
              <a:p>
                <a:pPr marL="800100" lvl="1" indent="-457200">
                  <a:buFont typeface="+mj-lt"/>
                  <a:buAutoNum type="arabicPeriod"/>
                </a:pPr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If all edges on the path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can accommodate this flow (i.e.,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𝑙𝑜𝑎𝑑</m:t>
                    </m:r>
                    <m:d>
                      <m:dPr>
                        <m:ctrlPr>
                          <a:rPr lang="en-US" altLang="zh-TW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</m:d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𝑠𝑖𝑧𝑒</m:t>
                    </m:r>
                    <m:d>
                      <m:dPr>
                        <m:ctrlPr>
                          <a:rPr lang="en-US" altLang="zh-TW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</m:d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𝑐𝑎𝑝𝑎𝑐𝑖𝑡𝑦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), then accept the </a:t>
                </a:r>
                <a:r>
                  <a:rPr lang="en-US" altLang="zh-TW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flow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altLang="zh-TW" sz="2400" b="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; otherwise, reject it and go to step 5</a:t>
                </a:r>
              </a:p>
              <a:p>
                <a:pPr marL="800100" lvl="1" indent="-457200">
                  <a:buFont typeface="+mj-lt"/>
                  <a:buAutoNum type="arabicPeriod"/>
                </a:pPr>
                <a:r>
                  <a:rPr lang="en-US" altLang="zh-TW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After accepting a flow, update</a:t>
                </a:r>
                <a:br>
                  <a:rPr lang="en-US" altLang="zh-TW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𝑙𝑜𝑎𝑑</m:t>
                    </m:r>
                    <m:d>
                      <m:dPr>
                        <m:ctrlPr>
                          <a:rPr lang="en-US" altLang="zh-TW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b="0" i="1" smtClean="0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</m:d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+=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𝑠𝑖𝑧𝑒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𝑓</m:t>
                    </m:r>
                    <m:r>
                      <a:rPr lang="en-US" altLang="zh-TW" sz="2400" b="0" i="1" smtClean="0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zh-TW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and </a:t>
                </a:r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then </a:t>
                </a:r>
                <a14:m>
                  <m:oMath xmlns:m="http://schemas.openxmlformats.org/officeDocument/2006/math">
                    <m:r>
                      <a:rPr lang="en-US" altLang="zh-TW" sz="24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𝑐𝑜𝑠𝑡</m:t>
                    </m:r>
                    <m:d>
                      <m:dPr>
                        <m:ctrlP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</m:e>
                    </m:d>
                    <m:r>
                      <a:rPr lang="en-US" altLang="zh-TW" sz="2400" i="1">
                        <a:solidFill>
                          <a:srgbClr val="C00000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𝑙𝑜𝑎𝑑</m:t>
                        </m:r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num>
                      <m:den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𝑐𝑎𝑝𝑎𝑐𝑖𝑡𝑦</m:t>
                        </m:r>
                        <m:d>
                          <m:dPr>
                            <m:ctrlPr>
                              <a:rPr lang="en-US" altLang="zh-TW" sz="24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TW" sz="2400" i="1">
                                <a:solidFill>
                                  <a:srgbClr val="C00000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𝑒</m:t>
                            </m:r>
                          </m:e>
                        </m:d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</m:t>
                        </m:r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𝑙𝑜𝑎𝑑</m:t>
                        </m:r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𝑒</m:t>
                        </m:r>
                        <m:r>
                          <a:rPr lang="en-US" altLang="zh-TW" sz="2400" i="1">
                            <a:solidFill>
                              <a:srgbClr val="C0000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den>
                    </m:f>
                  </m:oMath>
                </a14:m>
                <a:r>
                  <a:rPr lang="en-US" altLang="zh-TW" sz="2400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</a:rPr>
                  <a:t> for each edge </a:t>
                </a:r>
                <a14:m>
                  <m:oMath xmlns:m="http://schemas.openxmlformats.org/officeDocument/2006/math">
                    <m:r>
                      <a:rPr lang="en-US" altLang="zh-TW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</m:t>
                    </m:r>
                    <m:r>
                      <a:rPr lang="en-US" altLang="zh-TW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altLang="zh-TW" sz="2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altLang="zh-TW" sz="2400" b="0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800100" lvl="1" indent="-457200">
                  <a:buFont typeface="+mj-lt"/>
                  <a:buAutoNum type="arabicPeriod"/>
                </a:pPr>
                <a:r>
                  <a:rPr lang="en-US" altLang="zh-TW" sz="2400" b="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Go to step 2 and examine the next requested flow</a:t>
                </a:r>
                <a:r>
                  <a:rPr lang="en-US" altLang="zh-TW" sz="24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until no next one exists</a:t>
                </a:r>
                <a:endParaRPr lang="en-US" altLang="zh-TW" sz="2400" b="0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7" name="Rectangle 3">
                <a:extLst>
                  <a:ext uri="{FF2B5EF4-FFF2-40B4-BE49-F238E27FC236}">
                    <a16:creationId xmlns:a16="http://schemas.microsoft.com/office/drawing/2014/main" id="{D05DD023-54AE-BE4E-A9C7-B055A709A0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504" y="1537592"/>
                <a:ext cx="6048672" cy="5491808"/>
              </a:xfrm>
              <a:prstGeom prst="rect">
                <a:avLst/>
              </a:prstGeom>
              <a:blipFill>
                <a:blip r:embed="rId3"/>
                <a:stretch>
                  <a:fillRect l="-1464" t="-1617" r="-1046" b="-69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矩形 8">
            <a:extLst>
              <a:ext uri="{FF2B5EF4-FFF2-40B4-BE49-F238E27FC236}">
                <a16:creationId xmlns:a16="http://schemas.microsoft.com/office/drawing/2014/main" id="{9F5D68CC-9A5F-1845-98C0-47654C8C238B}"/>
              </a:ext>
            </a:extLst>
          </p:cNvPr>
          <p:cNvSpPr/>
          <p:nvPr/>
        </p:nvSpPr>
        <p:spPr>
          <a:xfrm>
            <a:off x="5652120" y="422751"/>
            <a:ext cx="3384376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Input file: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5	10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14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0	2	12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2	0	3	9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...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8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1	6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E52CEF2B-0BCC-FA47-826A-2D00B588C2DF}"/>
              </a:ext>
            </a:extLst>
          </p:cNvPr>
          <p:cNvSpPr/>
          <p:nvPr/>
        </p:nvSpPr>
        <p:spPr>
          <a:xfrm>
            <a:off x="6080196" y="3438961"/>
            <a:ext cx="3063804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Output file:</a:t>
            </a:r>
          </a:p>
          <a:p>
            <a:endParaRPr lang="en-US" altLang="zh-TW" sz="19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15	124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3054715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7886700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ea typeface="新細明體" panose="02020500000000000000" pitchFamily="18" charset="-120"/>
              </a:rPr>
              <a:t>Why does the algorithm work?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It chooses the path that avoids the link with a heavy load</a:t>
            </a:r>
          </a:p>
          <a:p>
            <a:endParaRPr lang="en-US" altLang="zh-TW" dirty="0">
              <a:solidFill>
                <a:schemeClr val="tx1"/>
              </a:solidFill>
              <a:ea typeface="Cambria Math" panose="02040503050406030204" pitchFamily="18" charset="0"/>
            </a:endParaRPr>
          </a:p>
          <a:p>
            <a:r>
              <a:rPr lang="en-US" altLang="zh-TW" dirty="0">
                <a:ea typeface="Cambria Math" panose="02040503050406030204" pitchFamily="18" charset="0"/>
              </a:rPr>
              <a:t>What can be added to improve the performance?</a:t>
            </a:r>
          </a:p>
          <a:p>
            <a:r>
              <a:rPr lang="en-US" altLang="zh-TW" dirty="0">
                <a:solidFill>
                  <a:schemeClr val="tx1"/>
                </a:solidFill>
                <a:ea typeface="Cambria Math" panose="02040503050406030204" pitchFamily="18" charset="0"/>
              </a:rPr>
              <a:t>Discussion &amp; bonus</a:t>
            </a:r>
          </a:p>
          <a:p>
            <a:endParaRPr lang="en-US" altLang="zh-TW" dirty="0"/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33838104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7886700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ea typeface="新細明體" panose="02020500000000000000" pitchFamily="18" charset="-120"/>
              </a:rPr>
              <a:t>Why does the algorithm work?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It chooses the path that avoids the link with a heavy load</a:t>
            </a:r>
          </a:p>
          <a:p>
            <a:endParaRPr lang="en-US" altLang="zh-TW" dirty="0">
              <a:solidFill>
                <a:schemeClr val="tx1"/>
              </a:solidFill>
              <a:ea typeface="Cambria Math" panose="02040503050406030204" pitchFamily="18" charset="0"/>
            </a:endParaRPr>
          </a:p>
          <a:p>
            <a:r>
              <a:rPr lang="en-US" altLang="zh-TW" dirty="0">
                <a:ea typeface="Cambria Math" panose="02040503050406030204" pitchFamily="18" charset="0"/>
              </a:rPr>
              <a:t>What can be added to improve the performance?</a:t>
            </a:r>
          </a:p>
          <a:p>
            <a:r>
              <a:rPr lang="en-US" altLang="zh-TW" dirty="0">
                <a:solidFill>
                  <a:schemeClr val="tx1"/>
                </a:solidFill>
                <a:ea typeface="Cambria Math" panose="02040503050406030204" pitchFamily="18" charset="0"/>
              </a:rPr>
              <a:t>Discussion &amp; bonus</a:t>
            </a:r>
          </a:p>
          <a:p>
            <a:r>
              <a:rPr lang="en-US" altLang="zh-CN" dirty="0">
                <a:ea typeface="Cambria Math" panose="02040503050406030204" pitchFamily="18" charset="0"/>
              </a:rPr>
              <a:t>Design a new edge cost formula?</a:t>
            </a:r>
          </a:p>
          <a:p>
            <a:r>
              <a:rPr lang="en-US" altLang="zh-CN" dirty="0"/>
              <a:t>Add an acceptance condition?</a:t>
            </a:r>
          </a:p>
          <a:p>
            <a:endParaRPr lang="en-US" altLang="zh-TW" dirty="0"/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Discussion</a:t>
            </a:r>
          </a:p>
        </p:txBody>
      </p:sp>
    </p:spTree>
    <p:extLst>
      <p:ext uri="{BB962C8B-B14F-4D97-AF65-F5344CB8AC3E}">
        <p14:creationId xmlns:p14="http://schemas.microsoft.com/office/powerpoint/2010/main" val="9335500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7886700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Section </a:t>
            </a:r>
            <a:r>
              <a:rPr lang="en-US" altLang="zh-CN" dirty="0"/>
              <a:t>9.1</a:t>
            </a:r>
            <a:r>
              <a:rPr lang="en-US" altLang="zh-TW" dirty="0"/>
              <a:t> in</a:t>
            </a:r>
            <a:r>
              <a:rPr lang="zh-CN" altLang="en-US" dirty="0"/>
              <a:t> </a:t>
            </a:r>
            <a:r>
              <a:rPr lang="en-US" altLang="zh-TW" dirty="0"/>
              <a:t>“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Design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Competitive</a:t>
            </a:r>
            <a:r>
              <a:rPr lang="zh-CN" altLang="en-US" dirty="0"/>
              <a:t> </a:t>
            </a:r>
            <a:r>
              <a:rPr lang="en-US" altLang="zh-CN" dirty="0"/>
              <a:t>Online</a:t>
            </a:r>
            <a:r>
              <a:rPr lang="zh-CN" altLang="en-US" dirty="0"/>
              <a:t> </a:t>
            </a:r>
            <a:r>
              <a:rPr lang="en-US" altLang="zh-CN" dirty="0"/>
              <a:t>Algorithm</a:t>
            </a:r>
            <a:r>
              <a:rPr lang="zh-CN" altLang="en-US" dirty="0"/>
              <a:t> </a:t>
            </a:r>
            <a:r>
              <a:rPr lang="en-US" altLang="zh-CN" dirty="0"/>
              <a:t>via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Primal-Dual</a:t>
            </a:r>
            <a:r>
              <a:rPr lang="zh-CN" altLang="en-US" dirty="0"/>
              <a:t> </a:t>
            </a:r>
            <a:r>
              <a:rPr lang="en-US" altLang="zh-CN" dirty="0"/>
              <a:t>Approach</a:t>
            </a:r>
            <a:r>
              <a:rPr lang="en-US" altLang="zh-TW" dirty="0"/>
              <a:t>”, </a:t>
            </a:r>
            <a:r>
              <a:rPr lang="en-US" altLang="zh-CN" dirty="0"/>
              <a:t>Foundations and Trends in Theoretical Computer Science,</a:t>
            </a:r>
            <a:r>
              <a:rPr lang="zh-CN" altLang="en-US" dirty="0"/>
              <a:t> </a:t>
            </a:r>
            <a:r>
              <a:rPr lang="en-US" altLang="zh-CN" dirty="0"/>
              <a:t>2009.</a:t>
            </a:r>
          </a:p>
          <a:p>
            <a:r>
              <a:rPr lang="en-US" altLang="zh-TW" dirty="0"/>
              <a:t>Dynamic Routing for Network Throughput Maximization in Software-Defined Networks, in INFOCOM 2016</a:t>
            </a:r>
          </a:p>
          <a:p>
            <a:r>
              <a:rPr lang="en-US" altLang="zh-CN" dirty="0"/>
              <a:t>…</a:t>
            </a:r>
          </a:p>
          <a:p>
            <a:r>
              <a:rPr lang="zh-CN" altLang="en-US" dirty="0"/>
              <a:t>有興趣可以找我要</a:t>
            </a:r>
            <a:r>
              <a:rPr lang="en-US" altLang="zh-CN" dirty="0"/>
              <a:t>paper</a:t>
            </a:r>
          </a:p>
          <a:p>
            <a:r>
              <a:rPr lang="zh-CN" altLang="en-US" dirty="0"/>
              <a:t>我猜沒有人</a:t>
            </a:r>
            <a:r>
              <a:rPr lang="en-US" altLang="zh-CN" dirty="0"/>
              <a:t>XD</a:t>
            </a:r>
          </a:p>
          <a:p>
            <a:endParaRPr lang="en-US" altLang="zh-TW" dirty="0"/>
          </a:p>
          <a:p>
            <a:endParaRPr lang="en-US" altLang="zh-TW" dirty="0">
              <a:solidFill>
                <a:schemeClr val="tx1"/>
              </a:solidFill>
              <a:ea typeface="Cambria Math" panose="02040503050406030204" pitchFamily="18" charset="0"/>
            </a:endParaRP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Further Reading</a:t>
            </a:r>
          </a:p>
        </p:txBody>
      </p:sp>
    </p:spTree>
    <p:extLst>
      <p:ext uri="{BB962C8B-B14F-4D97-AF65-F5344CB8AC3E}">
        <p14:creationId xmlns:p14="http://schemas.microsoft.com/office/powerpoint/2010/main" val="21902090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Input Sample: </a:t>
            </a:r>
            <a:r>
              <a:rPr lang="en-US" altLang="zh-TW" dirty="0" err="1">
                <a:ea typeface="新細明體" panose="02020500000000000000" pitchFamily="18" charset="-120"/>
              </a:rPr>
              <a:t>request.txt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395536" y="1501153"/>
            <a:ext cx="8496944" cy="452013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Format: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#nodes	#</a:t>
            </a:r>
            <a:r>
              <a:rPr lang="en-US" altLang="zh-CN" dirty="0" err="1">
                <a:solidFill>
                  <a:srgbClr val="C00000"/>
                </a:solidFill>
                <a:ea typeface="Cambria Math" panose="02040503050406030204" pitchFamily="18" charset="0"/>
              </a:rPr>
              <a:t>undirectedLinks</a:t>
            </a:r>
            <a:endParaRPr lang="en-US" altLang="zh-CN" dirty="0">
              <a:solidFill>
                <a:srgbClr val="C00000"/>
              </a:solidFill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linkID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firstNode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secondNode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linkCapacity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…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requestFlows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flowID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sourceID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destinationID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flowSize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…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zh-CN" altLang="en-US" dirty="0">
                <a:ea typeface="Cambria Math" panose="02040503050406030204" pitchFamily="18" charset="0"/>
              </a:rPr>
              <a:t>下次揭曉，先自己設計</a:t>
            </a:r>
            <a:r>
              <a:rPr lang="en-US" altLang="zh-CN" dirty="0">
                <a:ea typeface="Cambria Math" panose="02040503050406030204" pitchFamily="18" charset="0"/>
              </a:rPr>
              <a:t>input</a:t>
            </a:r>
            <a:endParaRPr lang="en-US" altLang="zh-TW" dirty="0"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072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Output Sample: </a:t>
            </a:r>
            <a:r>
              <a:rPr lang="en-US" altLang="zh-TW" dirty="0" err="1">
                <a:ea typeface="新細明體" panose="02020500000000000000" pitchFamily="18" charset="-120"/>
              </a:rPr>
              <a:t>result.txt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395536" y="1501153"/>
            <a:ext cx="8496944" cy="452013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Format: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acceptedFlows</a:t>
            </a:r>
            <a:r>
              <a:rPr lang="en-US" altLang="zh-CN" dirty="0">
                <a:ea typeface="Cambria Math" panose="02040503050406030204" pitchFamily="18" charset="0"/>
              </a:rPr>
              <a:t>	</a:t>
            </a:r>
            <a:r>
              <a:rPr lang="en-US" altLang="zh-CN" dirty="0" err="1">
                <a:ea typeface="Cambria Math" panose="02040503050406030204" pitchFamily="18" charset="0"/>
              </a:rPr>
              <a:t>totalThroughput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flowID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firstNode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secondNode</a:t>
            </a:r>
            <a:r>
              <a:rPr lang="en-US" altLang="zh-CN" dirty="0">
                <a:ea typeface="Cambria Math" panose="02040503050406030204" pitchFamily="18" charset="0"/>
              </a:rPr>
              <a:t>	…	#</a:t>
            </a:r>
            <a:r>
              <a:rPr lang="en-US" altLang="zh-CN" dirty="0" err="1">
                <a:ea typeface="Cambria Math" panose="02040503050406030204" pitchFamily="18" charset="0"/>
              </a:rPr>
              <a:t>lastNode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zh-CN" altLang="en-US" dirty="0">
                <a:ea typeface="Cambria Math" panose="02040503050406030204" pitchFamily="18" charset="0"/>
              </a:rPr>
              <a:t>下次揭曉，用自己設計</a:t>
            </a:r>
            <a:r>
              <a:rPr lang="en-US" altLang="zh-CN" dirty="0">
                <a:ea typeface="Cambria Math" panose="02040503050406030204" pitchFamily="18" charset="0"/>
              </a:rPr>
              <a:t>input</a:t>
            </a:r>
            <a:r>
              <a:rPr lang="zh-CN" altLang="en-US" dirty="0">
                <a:ea typeface="Cambria Math" panose="02040503050406030204" pitchFamily="18" charset="0"/>
              </a:rPr>
              <a:t>產生答案</a:t>
            </a:r>
            <a:endParaRPr lang="en-US" altLang="zh-TW" dirty="0"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37638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3">
            <a:extLst>
              <a:ext uri="{FF2B5EF4-FFF2-40B4-BE49-F238E27FC236}">
                <a16:creationId xmlns:a16="http://schemas.microsoft.com/office/drawing/2014/main" id="{61D058D2-FA85-4B46-83C7-3997B98AC677}"/>
              </a:ext>
            </a:extLst>
          </p:cNvPr>
          <p:cNvSpPr txBox="1">
            <a:spLocks noChangeArrowheads="1"/>
          </p:cNvSpPr>
          <p:nvPr/>
        </p:nvSpPr>
        <p:spPr>
          <a:xfrm>
            <a:off x="2957120" y="1700808"/>
            <a:ext cx="8496944" cy="416660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10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0	2	4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1	2	3	5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2	4	5	6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3	4	1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4	0	3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5	4	2	7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6	5	0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7	3	0	5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8	2	1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9	5	2	4</a:t>
            </a:r>
          </a:p>
          <a:p>
            <a:pPr marL="0" indent="0">
              <a:buNone/>
            </a:pPr>
            <a:endParaRPr lang="en-US" altLang="zh-CN" sz="2000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sz="2000" dirty="0">
                <a:ea typeface="Cambria Math" panose="02040503050406030204" pitchFamily="18" charset="0"/>
              </a:rPr>
              <a:t> </a:t>
            </a:r>
            <a:endParaRPr lang="en-US" altLang="zh-TW" sz="2000" dirty="0">
              <a:ea typeface="Cambria Math" panose="02040503050406030204" pitchFamily="18" charset="0"/>
            </a:endParaRPr>
          </a:p>
        </p:txBody>
      </p:sp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Input Sample: </a:t>
            </a:r>
            <a:r>
              <a:rPr lang="en-US" altLang="zh-TW" dirty="0" err="1">
                <a:ea typeface="新細明體" panose="02020500000000000000" pitchFamily="18" charset="-120"/>
              </a:rPr>
              <a:t>request.txt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87035" y="1787493"/>
            <a:ext cx="8496944" cy="387782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lnSpcReduction="1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>
                <a:ea typeface="Cambria Math" panose="02040503050406030204" pitchFamily="18" charset="0"/>
              </a:rPr>
              <a:t>Format:</a:t>
            </a:r>
          </a:p>
          <a:p>
            <a:pPr marL="0" indent="0">
              <a:buNone/>
            </a:pPr>
            <a:endParaRPr lang="en-US" altLang="zh-CN" sz="2000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sz="2000" dirty="0">
                <a:ea typeface="Cambria Math" panose="02040503050406030204" pitchFamily="18" charset="0"/>
              </a:rPr>
              <a:t>6	8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0	0	1	11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1	0	2	11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2	0	5	11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3	1	2	9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4	2	3	10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5	3	4	10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6	3	5	9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7	4	5	9</a:t>
            </a:r>
          </a:p>
        </p:txBody>
      </p:sp>
      <p:grpSp>
        <p:nvGrpSpPr>
          <p:cNvPr id="4" name="群組 3">
            <a:extLst>
              <a:ext uri="{FF2B5EF4-FFF2-40B4-BE49-F238E27FC236}">
                <a16:creationId xmlns:a16="http://schemas.microsoft.com/office/drawing/2014/main" id="{694ACEDC-839C-514F-A664-CA89023079D0}"/>
              </a:ext>
            </a:extLst>
          </p:cNvPr>
          <p:cNvGrpSpPr/>
          <p:nvPr/>
        </p:nvGrpSpPr>
        <p:grpSpPr>
          <a:xfrm>
            <a:off x="9604306" y="2639323"/>
            <a:ext cx="4760782" cy="2815750"/>
            <a:chOff x="398119" y="2418982"/>
            <a:chExt cx="4760782" cy="2815750"/>
          </a:xfrm>
        </p:grpSpPr>
        <p:sp>
          <p:nvSpPr>
            <p:cNvPr id="5" name="Oval 7">
              <a:extLst>
                <a:ext uri="{FF2B5EF4-FFF2-40B4-BE49-F238E27FC236}">
                  <a16:creationId xmlns:a16="http://schemas.microsoft.com/office/drawing/2014/main" id="{73A38259-D91C-A549-94D4-429271AA6DB7}"/>
                </a:ext>
              </a:extLst>
            </p:cNvPr>
            <p:cNvSpPr/>
            <p:nvPr/>
          </p:nvSpPr>
          <p:spPr>
            <a:xfrm>
              <a:off x="398119" y="344437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/>
                <a:t>1</a:t>
              </a:r>
              <a:endParaRPr lang="en-US" sz="2400" b="1" dirty="0"/>
            </a:p>
          </p:txBody>
        </p:sp>
        <p:sp>
          <p:nvSpPr>
            <p:cNvPr id="6" name="Oval 8">
              <a:extLst>
                <a:ext uri="{FF2B5EF4-FFF2-40B4-BE49-F238E27FC236}">
                  <a16:creationId xmlns:a16="http://schemas.microsoft.com/office/drawing/2014/main" id="{5C5A7875-89C3-EC4F-B4B5-3D26F746791C}"/>
                </a:ext>
              </a:extLst>
            </p:cNvPr>
            <p:cNvSpPr/>
            <p:nvPr/>
          </p:nvSpPr>
          <p:spPr>
            <a:xfrm>
              <a:off x="1452954" y="2503238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0</a:t>
              </a:r>
            </a:p>
          </p:txBody>
        </p:sp>
        <p:cxnSp>
          <p:nvCxnSpPr>
            <p:cNvPr id="8" name="Straight Connector 9">
              <a:extLst>
                <a:ext uri="{FF2B5EF4-FFF2-40B4-BE49-F238E27FC236}">
                  <a16:creationId xmlns:a16="http://schemas.microsoft.com/office/drawing/2014/main" id="{67D34750-AEF6-F946-8358-A02D6663CFED}"/>
                </a:ext>
              </a:extLst>
            </p:cNvPr>
            <p:cNvCxnSpPr>
              <a:stCxn id="5" idx="7"/>
              <a:endCxn id="6" idx="3"/>
            </p:cNvCxnSpPr>
            <p:nvPr/>
          </p:nvCxnSpPr>
          <p:spPr>
            <a:xfrm flipV="1">
              <a:off x="884777" y="2989896"/>
              <a:ext cx="651674" cy="537973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10">
              <a:extLst>
                <a:ext uri="{FF2B5EF4-FFF2-40B4-BE49-F238E27FC236}">
                  <a16:creationId xmlns:a16="http://schemas.microsoft.com/office/drawing/2014/main" id="{91728A36-65FE-A84C-8617-CD2731B60A21}"/>
                </a:ext>
              </a:extLst>
            </p:cNvPr>
            <p:cNvSpPr txBox="1"/>
            <p:nvPr/>
          </p:nvSpPr>
          <p:spPr>
            <a:xfrm>
              <a:off x="836658" y="2957714"/>
              <a:ext cx="5107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11</a:t>
              </a:r>
            </a:p>
          </p:txBody>
        </p:sp>
        <p:sp>
          <p:nvSpPr>
            <p:cNvPr id="10" name="Oval 15">
              <a:extLst>
                <a:ext uri="{FF2B5EF4-FFF2-40B4-BE49-F238E27FC236}">
                  <a16:creationId xmlns:a16="http://schemas.microsoft.com/office/drawing/2014/main" id="{322BDD77-E1EC-504E-A3DD-5F82F9661F98}"/>
                </a:ext>
              </a:extLst>
            </p:cNvPr>
            <p:cNvSpPr/>
            <p:nvPr/>
          </p:nvSpPr>
          <p:spPr>
            <a:xfrm>
              <a:off x="1452953" y="452986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2</a:t>
              </a:r>
            </a:p>
          </p:txBody>
        </p:sp>
        <p:cxnSp>
          <p:nvCxnSpPr>
            <p:cNvPr id="11" name="Straight Connector 16">
              <a:extLst>
                <a:ext uri="{FF2B5EF4-FFF2-40B4-BE49-F238E27FC236}">
                  <a16:creationId xmlns:a16="http://schemas.microsoft.com/office/drawing/2014/main" id="{1D4AE748-BFBF-6644-83A8-F7CD6220FA67}"/>
                </a:ext>
              </a:extLst>
            </p:cNvPr>
            <p:cNvCxnSpPr>
              <a:stCxn id="5" idx="5"/>
              <a:endCxn id="10" idx="1"/>
            </p:cNvCxnSpPr>
            <p:nvPr/>
          </p:nvCxnSpPr>
          <p:spPr>
            <a:xfrm>
              <a:off x="884777" y="3931030"/>
              <a:ext cx="651673" cy="68232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24">
              <a:extLst>
                <a:ext uri="{FF2B5EF4-FFF2-40B4-BE49-F238E27FC236}">
                  <a16:creationId xmlns:a16="http://schemas.microsoft.com/office/drawing/2014/main" id="{F389477D-85DB-6D45-8BD9-5B862EDEF86F}"/>
                </a:ext>
              </a:extLst>
            </p:cNvPr>
            <p:cNvSpPr txBox="1"/>
            <p:nvPr/>
          </p:nvSpPr>
          <p:spPr>
            <a:xfrm>
              <a:off x="963655" y="4215121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9</a:t>
              </a:r>
            </a:p>
          </p:txBody>
        </p:sp>
        <p:sp>
          <p:nvSpPr>
            <p:cNvPr id="13" name="Oval 25">
              <a:extLst>
                <a:ext uri="{FF2B5EF4-FFF2-40B4-BE49-F238E27FC236}">
                  <a16:creationId xmlns:a16="http://schemas.microsoft.com/office/drawing/2014/main" id="{179BCBC5-F04E-8448-A76C-90F9EE8C9BC8}"/>
                </a:ext>
              </a:extLst>
            </p:cNvPr>
            <p:cNvSpPr/>
            <p:nvPr/>
          </p:nvSpPr>
          <p:spPr>
            <a:xfrm>
              <a:off x="3379368" y="2503237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5</a:t>
              </a:r>
            </a:p>
          </p:txBody>
        </p:sp>
        <p:sp>
          <p:nvSpPr>
            <p:cNvPr id="14" name="Oval 26">
              <a:extLst>
                <a:ext uri="{FF2B5EF4-FFF2-40B4-BE49-F238E27FC236}">
                  <a16:creationId xmlns:a16="http://schemas.microsoft.com/office/drawing/2014/main" id="{D4CBD426-A05D-8649-884B-304EC4079452}"/>
                </a:ext>
              </a:extLst>
            </p:cNvPr>
            <p:cNvSpPr/>
            <p:nvPr/>
          </p:nvSpPr>
          <p:spPr>
            <a:xfrm>
              <a:off x="3379368" y="4530371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3</a:t>
              </a:r>
            </a:p>
          </p:txBody>
        </p:sp>
        <p:sp>
          <p:nvSpPr>
            <p:cNvPr id="15" name="Oval 27">
              <a:extLst>
                <a:ext uri="{FF2B5EF4-FFF2-40B4-BE49-F238E27FC236}">
                  <a16:creationId xmlns:a16="http://schemas.microsoft.com/office/drawing/2014/main" id="{DA657203-7AE8-154A-80A6-288542CBFCCD}"/>
                </a:ext>
              </a:extLst>
            </p:cNvPr>
            <p:cNvSpPr/>
            <p:nvPr/>
          </p:nvSpPr>
          <p:spPr>
            <a:xfrm>
              <a:off x="4588746" y="3504564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4</a:t>
              </a:r>
            </a:p>
          </p:txBody>
        </p:sp>
        <p:cxnSp>
          <p:nvCxnSpPr>
            <p:cNvPr id="16" name="Straight Connector 28">
              <a:extLst>
                <a:ext uri="{FF2B5EF4-FFF2-40B4-BE49-F238E27FC236}">
                  <a16:creationId xmlns:a16="http://schemas.microsoft.com/office/drawing/2014/main" id="{90122640-A890-1948-8246-AE8D90003F2A}"/>
                </a:ext>
              </a:extLst>
            </p:cNvPr>
            <p:cNvCxnSpPr>
              <a:stCxn id="13" idx="5"/>
              <a:endCxn id="15" idx="1"/>
            </p:cNvCxnSpPr>
            <p:nvPr/>
          </p:nvCxnSpPr>
          <p:spPr>
            <a:xfrm>
              <a:off x="3866026" y="2989895"/>
              <a:ext cx="806217" cy="59816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31">
              <a:extLst>
                <a:ext uri="{FF2B5EF4-FFF2-40B4-BE49-F238E27FC236}">
                  <a16:creationId xmlns:a16="http://schemas.microsoft.com/office/drawing/2014/main" id="{8187BC28-9141-AA44-82C9-6A8BACFACD21}"/>
                </a:ext>
              </a:extLst>
            </p:cNvPr>
            <p:cNvCxnSpPr>
              <a:stCxn id="14" idx="7"/>
              <a:endCxn id="15" idx="3"/>
            </p:cNvCxnSpPr>
            <p:nvPr/>
          </p:nvCxnSpPr>
          <p:spPr>
            <a:xfrm flipV="1">
              <a:off x="3866026" y="3991222"/>
              <a:ext cx="806217" cy="62264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34">
              <a:extLst>
                <a:ext uri="{FF2B5EF4-FFF2-40B4-BE49-F238E27FC236}">
                  <a16:creationId xmlns:a16="http://schemas.microsoft.com/office/drawing/2014/main" id="{589D1EBD-DEA9-7548-A0BC-DC18451C55E2}"/>
                </a:ext>
              </a:extLst>
            </p:cNvPr>
            <p:cNvCxnSpPr>
              <a:stCxn id="6" idx="6"/>
              <a:endCxn id="13" idx="2"/>
            </p:cNvCxnSpPr>
            <p:nvPr/>
          </p:nvCxnSpPr>
          <p:spPr>
            <a:xfrm flipV="1">
              <a:off x="2023109" y="2788315"/>
              <a:ext cx="1356259" cy="1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37">
              <a:extLst>
                <a:ext uri="{FF2B5EF4-FFF2-40B4-BE49-F238E27FC236}">
                  <a16:creationId xmlns:a16="http://schemas.microsoft.com/office/drawing/2014/main" id="{6D3B464B-2C89-BC46-874C-8A4D33BBE7CC}"/>
                </a:ext>
              </a:extLst>
            </p:cNvPr>
            <p:cNvCxnSpPr>
              <a:stCxn id="10" idx="6"/>
              <a:endCxn id="14" idx="2"/>
            </p:cNvCxnSpPr>
            <p:nvPr/>
          </p:nvCxnSpPr>
          <p:spPr>
            <a:xfrm>
              <a:off x="2023108" y="4814940"/>
              <a:ext cx="1356260" cy="50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40">
              <a:extLst>
                <a:ext uri="{FF2B5EF4-FFF2-40B4-BE49-F238E27FC236}">
                  <a16:creationId xmlns:a16="http://schemas.microsoft.com/office/drawing/2014/main" id="{B22FDC18-1360-5C48-BED9-E33246979526}"/>
                </a:ext>
              </a:extLst>
            </p:cNvPr>
            <p:cNvCxnSpPr>
              <a:stCxn id="6" idx="4"/>
              <a:endCxn id="10" idx="0"/>
            </p:cNvCxnSpPr>
            <p:nvPr/>
          </p:nvCxnSpPr>
          <p:spPr>
            <a:xfrm flipH="1">
              <a:off x="1738031" y="3073393"/>
              <a:ext cx="1" cy="145646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43">
              <a:extLst>
                <a:ext uri="{FF2B5EF4-FFF2-40B4-BE49-F238E27FC236}">
                  <a16:creationId xmlns:a16="http://schemas.microsoft.com/office/drawing/2014/main" id="{432E996E-8B96-2F4D-BD4D-68A9F12D0516}"/>
                </a:ext>
              </a:extLst>
            </p:cNvPr>
            <p:cNvCxnSpPr>
              <a:stCxn id="13" idx="4"/>
              <a:endCxn id="14" idx="0"/>
            </p:cNvCxnSpPr>
            <p:nvPr/>
          </p:nvCxnSpPr>
          <p:spPr>
            <a:xfrm>
              <a:off x="3664446" y="3073392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48">
              <a:extLst>
                <a:ext uri="{FF2B5EF4-FFF2-40B4-BE49-F238E27FC236}">
                  <a16:creationId xmlns:a16="http://schemas.microsoft.com/office/drawing/2014/main" id="{D3B8A243-9E52-274C-93A3-678F89BD0C1B}"/>
                </a:ext>
              </a:extLst>
            </p:cNvPr>
            <p:cNvSpPr txBox="1"/>
            <p:nvPr/>
          </p:nvSpPr>
          <p:spPr>
            <a:xfrm>
              <a:off x="2483139" y="4773067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10</a:t>
              </a:r>
            </a:p>
          </p:txBody>
        </p:sp>
        <p:sp>
          <p:nvSpPr>
            <p:cNvPr id="23" name="TextBox 49">
              <a:extLst>
                <a:ext uri="{FF2B5EF4-FFF2-40B4-BE49-F238E27FC236}">
                  <a16:creationId xmlns:a16="http://schemas.microsoft.com/office/drawing/2014/main" id="{D81D9123-25EC-344E-AE86-F0E0D8F0E163}"/>
                </a:ext>
              </a:extLst>
            </p:cNvPr>
            <p:cNvSpPr txBox="1"/>
            <p:nvPr/>
          </p:nvSpPr>
          <p:spPr>
            <a:xfrm>
              <a:off x="2455063" y="2418982"/>
              <a:ext cx="5107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11</a:t>
              </a:r>
            </a:p>
          </p:txBody>
        </p:sp>
        <p:sp>
          <p:nvSpPr>
            <p:cNvPr id="24" name="TextBox 53">
              <a:extLst>
                <a:ext uri="{FF2B5EF4-FFF2-40B4-BE49-F238E27FC236}">
                  <a16:creationId xmlns:a16="http://schemas.microsoft.com/office/drawing/2014/main" id="{5C071BFC-856D-3C44-9198-47D74F480A7F}"/>
                </a:ext>
              </a:extLst>
            </p:cNvPr>
            <p:cNvSpPr txBox="1"/>
            <p:nvPr/>
          </p:nvSpPr>
          <p:spPr>
            <a:xfrm>
              <a:off x="1651345" y="3494873"/>
              <a:ext cx="51071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11</a:t>
              </a:r>
            </a:p>
          </p:txBody>
        </p:sp>
        <p:sp>
          <p:nvSpPr>
            <p:cNvPr id="25" name="TextBox 54">
              <a:extLst>
                <a:ext uri="{FF2B5EF4-FFF2-40B4-BE49-F238E27FC236}">
                  <a16:creationId xmlns:a16="http://schemas.microsoft.com/office/drawing/2014/main" id="{BA159536-2DD3-B844-A696-C4E16859C5AE}"/>
                </a:ext>
              </a:extLst>
            </p:cNvPr>
            <p:cNvSpPr txBox="1"/>
            <p:nvPr/>
          </p:nvSpPr>
          <p:spPr>
            <a:xfrm>
              <a:off x="3357728" y="3508542"/>
              <a:ext cx="35618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9</a:t>
              </a:r>
            </a:p>
          </p:txBody>
        </p:sp>
        <p:sp>
          <p:nvSpPr>
            <p:cNvPr id="26" name="TextBox 55">
              <a:extLst>
                <a:ext uri="{FF2B5EF4-FFF2-40B4-BE49-F238E27FC236}">
                  <a16:creationId xmlns:a16="http://schemas.microsoft.com/office/drawing/2014/main" id="{57174B03-27CD-154F-84B8-AC598024BF50}"/>
                </a:ext>
              </a:extLst>
            </p:cNvPr>
            <p:cNvSpPr txBox="1"/>
            <p:nvPr/>
          </p:nvSpPr>
          <p:spPr>
            <a:xfrm>
              <a:off x="4209559" y="2988242"/>
              <a:ext cx="356188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9</a:t>
              </a:r>
            </a:p>
          </p:txBody>
        </p:sp>
        <p:sp>
          <p:nvSpPr>
            <p:cNvPr id="27" name="TextBox 56">
              <a:extLst>
                <a:ext uri="{FF2B5EF4-FFF2-40B4-BE49-F238E27FC236}">
                  <a16:creationId xmlns:a16="http://schemas.microsoft.com/office/drawing/2014/main" id="{CCB788DA-E1BF-B348-A870-B704146BC34A}"/>
                </a:ext>
              </a:extLst>
            </p:cNvPr>
            <p:cNvSpPr txBox="1"/>
            <p:nvPr/>
          </p:nvSpPr>
          <p:spPr>
            <a:xfrm>
              <a:off x="4123798" y="4212806"/>
              <a:ext cx="52770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10</a:t>
              </a:r>
            </a:p>
          </p:txBody>
        </p:sp>
      </p:grpSp>
      <p:cxnSp>
        <p:nvCxnSpPr>
          <p:cNvPr id="3" name="直線接點 2">
            <a:extLst>
              <a:ext uri="{FF2B5EF4-FFF2-40B4-BE49-F238E27FC236}">
                <a16:creationId xmlns:a16="http://schemas.microsoft.com/office/drawing/2014/main" id="{45C21FF2-A970-8A4C-B763-64D88135BC81}"/>
              </a:ext>
            </a:extLst>
          </p:cNvPr>
          <p:cNvCxnSpPr/>
          <p:nvPr/>
        </p:nvCxnSpPr>
        <p:spPr>
          <a:xfrm>
            <a:off x="2843808" y="1410538"/>
            <a:ext cx="0" cy="53308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圖片 28">
            <a:extLst>
              <a:ext uri="{FF2B5EF4-FFF2-40B4-BE49-F238E27FC236}">
                <a16:creationId xmlns:a16="http://schemas.microsoft.com/office/drawing/2014/main" id="{583BD4DD-9360-A041-ABCA-98445CC9C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8648" y="2873200"/>
            <a:ext cx="3539728" cy="2221744"/>
          </a:xfrm>
          <a:prstGeom prst="rect">
            <a:avLst/>
          </a:prstGeom>
        </p:spPr>
      </p:pic>
      <p:sp>
        <p:nvSpPr>
          <p:cNvPr id="31" name="Rectangle 3">
            <a:extLst>
              <a:ext uri="{FF2B5EF4-FFF2-40B4-BE49-F238E27FC236}">
                <a16:creationId xmlns:a16="http://schemas.microsoft.com/office/drawing/2014/main" id="{FAF12809-7CBA-4944-B24D-8A02B01FA262}"/>
              </a:ext>
            </a:extLst>
          </p:cNvPr>
          <p:cNvSpPr txBox="1">
            <a:spLocks noChangeArrowheads="1"/>
          </p:cNvSpPr>
          <p:nvPr/>
        </p:nvSpPr>
        <p:spPr>
          <a:xfrm>
            <a:off x="5202022" y="203918"/>
            <a:ext cx="3922506" cy="257617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40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Format: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#nodes	#</a:t>
            </a:r>
            <a:r>
              <a:rPr lang="en-US" altLang="zh-CN" dirty="0" err="1">
                <a:solidFill>
                  <a:srgbClr val="C00000"/>
                </a:solidFill>
                <a:ea typeface="Cambria Math" panose="02040503050406030204" pitchFamily="18" charset="0"/>
              </a:rPr>
              <a:t>undirectedLinks</a:t>
            </a:r>
            <a:endParaRPr lang="en-US" altLang="zh-CN" dirty="0">
              <a:solidFill>
                <a:srgbClr val="C00000"/>
              </a:solidFill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linkID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firstNode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secondNode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linkCapacity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…</a:t>
            </a: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requestFlows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flowID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sourceID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destinationID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flowSize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…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780665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Output Sample: </a:t>
            </a:r>
            <a:r>
              <a:rPr lang="en-US" altLang="zh-TW" dirty="0" err="1">
                <a:ea typeface="新細明體" panose="02020500000000000000" pitchFamily="18" charset="-120"/>
              </a:rPr>
              <a:t>result.txt</a:t>
            </a:r>
            <a:endParaRPr lang="en-US" altLang="zh-TW" dirty="0">
              <a:ea typeface="新細明體" panose="02020500000000000000" pitchFamily="18" charset="-120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87035" y="1787493"/>
            <a:ext cx="8496944" cy="387782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sz="2000" dirty="0">
                <a:ea typeface="Cambria Math" panose="02040503050406030204" pitchFamily="18" charset="0"/>
              </a:rPr>
              <a:t>Format:</a:t>
            </a:r>
          </a:p>
          <a:p>
            <a:pPr marL="0" indent="0">
              <a:buNone/>
            </a:pPr>
            <a:endParaRPr lang="en-US" altLang="zh-CN" sz="2100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TW" sz="2100" dirty="0">
                <a:ea typeface="Cambria Math" panose="02040503050406030204" pitchFamily="18" charset="0"/>
              </a:rPr>
              <a:t>6	27</a:t>
            </a:r>
          </a:p>
          <a:p>
            <a:pPr marL="0" indent="0">
              <a:buNone/>
            </a:pPr>
            <a:r>
              <a:rPr lang="en-US" altLang="zh-TW" sz="2100" dirty="0">
                <a:ea typeface="Cambria Math" panose="02040503050406030204" pitchFamily="18" charset="0"/>
              </a:rPr>
              <a:t>0</a:t>
            </a:r>
            <a:r>
              <a:rPr lang="en-US" altLang="zh-TW" sz="2100" dirty="0">
                <a:solidFill>
                  <a:srgbClr val="00B050"/>
                </a:solidFill>
                <a:ea typeface="Cambria Math" panose="02040503050406030204" pitchFamily="18" charset="0"/>
              </a:rPr>
              <a:t>	2	3	4</a:t>
            </a:r>
          </a:p>
          <a:p>
            <a:pPr marL="0" indent="0">
              <a:buNone/>
            </a:pPr>
            <a:r>
              <a:rPr lang="en-US" altLang="zh-TW" sz="2100" dirty="0">
                <a:ea typeface="Cambria Math" panose="02040503050406030204" pitchFamily="18" charset="0"/>
              </a:rPr>
              <a:t>1</a:t>
            </a:r>
            <a:r>
              <a:rPr lang="en-US" altLang="zh-TW" sz="2100" dirty="0">
                <a:solidFill>
                  <a:srgbClr val="FF0000"/>
                </a:solidFill>
                <a:ea typeface="Cambria Math" panose="02040503050406030204" pitchFamily="18" charset="0"/>
              </a:rPr>
              <a:t>	2	0	5	3</a:t>
            </a:r>
          </a:p>
          <a:p>
            <a:pPr marL="0" indent="0">
              <a:buNone/>
            </a:pPr>
            <a:r>
              <a:rPr lang="en-US" altLang="zh-TW" sz="2100" dirty="0">
                <a:ea typeface="Cambria Math" panose="02040503050406030204" pitchFamily="18" charset="0"/>
              </a:rPr>
              <a:t>2</a:t>
            </a:r>
            <a:r>
              <a:rPr lang="en-US" altLang="zh-TW" sz="2100" dirty="0">
                <a:solidFill>
                  <a:srgbClr val="7030A0"/>
                </a:solidFill>
                <a:ea typeface="Cambria Math" panose="02040503050406030204" pitchFamily="18" charset="0"/>
              </a:rPr>
              <a:t>	4	5</a:t>
            </a:r>
          </a:p>
          <a:p>
            <a:pPr marL="0" indent="0">
              <a:buNone/>
            </a:pPr>
            <a:r>
              <a:rPr lang="en-US" altLang="zh-TW" sz="2100" dirty="0">
                <a:ea typeface="Cambria Math" panose="02040503050406030204" pitchFamily="18" charset="0"/>
              </a:rPr>
              <a:t>3</a:t>
            </a:r>
            <a:r>
              <a:rPr lang="en-US" altLang="zh-TW" sz="2100" dirty="0">
                <a:solidFill>
                  <a:srgbClr val="FFC000"/>
                </a:solidFill>
                <a:ea typeface="Cambria Math" panose="02040503050406030204" pitchFamily="18" charset="0"/>
              </a:rPr>
              <a:t>	4	3	2	1</a:t>
            </a:r>
          </a:p>
          <a:p>
            <a:pPr marL="0" indent="0">
              <a:buNone/>
            </a:pPr>
            <a:r>
              <a:rPr lang="en-US" altLang="zh-TW" sz="2100" dirty="0">
                <a:ea typeface="Cambria Math" panose="02040503050406030204" pitchFamily="18" charset="0"/>
              </a:rPr>
              <a:t>4</a:t>
            </a:r>
            <a:r>
              <a:rPr lang="en-US" altLang="zh-TW" sz="2100" dirty="0">
                <a:solidFill>
                  <a:srgbClr val="00B0F0"/>
                </a:solidFill>
                <a:ea typeface="Cambria Math" panose="02040503050406030204" pitchFamily="18" charset="0"/>
              </a:rPr>
              <a:t>	0	5	3</a:t>
            </a:r>
          </a:p>
          <a:p>
            <a:pPr marL="0" indent="0">
              <a:buNone/>
            </a:pPr>
            <a:r>
              <a:rPr lang="en-US" altLang="zh-TW" sz="2100" dirty="0">
                <a:ea typeface="Cambria Math" panose="02040503050406030204" pitchFamily="18" charset="0"/>
              </a:rPr>
              <a:t>8	2	1</a:t>
            </a:r>
          </a:p>
          <a:p>
            <a:pPr marL="0" indent="0">
              <a:buNone/>
            </a:pPr>
            <a:endParaRPr lang="en-US" altLang="zh-TW" sz="2000" dirty="0">
              <a:ea typeface="Cambria Math" panose="02040503050406030204" pitchFamily="18" charset="0"/>
            </a:endParaRP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583BD4DD-9360-A041-ABCA-98445CC9C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9162" y="3887563"/>
            <a:ext cx="3539728" cy="2221744"/>
          </a:xfrm>
          <a:prstGeom prst="rect">
            <a:avLst/>
          </a:prstGeom>
        </p:spPr>
      </p:pic>
      <p:sp>
        <p:nvSpPr>
          <p:cNvPr id="31" name="手繪多邊形 30">
            <a:extLst>
              <a:ext uri="{FF2B5EF4-FFF2-40B4-BE49-F238E27FC236}">
                <a16:creationId xmlns:a16="http://schemas.microsoft.com/office/drawing/2014/main" id="{B5C6DAF4-D635-DF4B-B1A9-977F472D2D6B}"/>
              </a:ext>
            </a:extLst>
          </p:cNvPr>
          <p:cNvSpPr/>
          <p:nvPr/>
        </p:nvSpPr>
        <p:spPr>
          <a:xfrm>
            <a:off x="3711486" y="3820535"/>
            <a:ext cx="2243759" cy="2251710"/>
          </a:xfrm>
          <a:custGeom>
            <a:avLst/>
            <a:gdLst>
              <a:gd name="connsiteX0" fmla="*/ 45879 w 2243759"/>
              <a:gd name="connsiteY0" fmla="*/ 2183130 h 2251710"/>
              <a:gd name="connsiteX1" fmla="*/ 34449 w 2243759"/>
              <a:gd name="connsiteY1" fmla="*/ 1440180 h 2251710"/>
              <a:gd name="connsiteX2" fmla="*/ 45879 w 2243759"/>
              <a:gd name="connsiteY2" fmla="*/ 1405890 h 2251710"/>
              <a:gd name="connsiteX3" fmla="*/ 68739 w 2243759"/>
              <a:gd name="connsiteY3" fmla="*/ 1303020 h 2251710"/>
              <a:gd name="connsiteX4" fmla="*/ 91599 w 2243759"/>
              <a:gd name="connsiteY4" fmla="*/ 1223010 h 2251710"/>
              <a:gd name="connsiteX5" fmla="*/ 103029 w 2243759"/>
              <a:gd name="connsiteY5" fmla="*/ 1143000 h 2251710"/>
              <a:gd name="connsiteX6" fmla="*/ 114459 w 2243759"/>
              <a:gd name="connsiteY6" fmla="*/ 1108710 h 2251710"/>
              <a:gd name="connsiteX7" fmla="*/ 125889 w 2243759"/>
              <a:gd name="connsiteY7" fmla="*/ 1051560 h 2251710"/>
              <a:gd name="connsiteX8" fmla="*/ 160179 w 2243759"/>
              <a:gd name="connsiteY8" fmla="*/ 937260 h 2251710"/>
              <a:gd name="connsiteX9" fmla="*/ 183039 w 2243759"/>
              <a:gd name="connsiteY9" fmla="*/ 662940 h 2251710"/>
              <a:gd name="connsiteX10" fmla="*/ 194469 w 2243759"/>
              <a:gd name="connsiteY10" fmla="*/ 457200 h 2251710"/>
              <a:gd name="connsiteX11" fmla="*/ 205899 w 2243759"/>
              <a:gd name="connsiteY11" fmla="*/ 297180 h 2251710"/>
              <a:gd name="connsiteX12" fmla="*/ 343059 w 2243759"/>
              <a:gd name="connsiteY12" fmla="*/ 0 h 2251710"/>
              <a:gd name="connsiteX13" fmla="*/ 1028859 w 2243759"/>
              <a:gd name="connsiteY13" fmla="*/ 34290 h 2251710"/>
              <a:gd name="connsiteX14" fmla="*/ 1143159 w 2243759"/>
              <a:gd name="connsiteY14" fmla="*/ 45720 h 2251710"/>
              <a:gd name="connsiteX15" fmla="*/ 1440339 w 2243759"/>
              <a:gd name="connsiteY15" fmla="*/ 80010 h 2251710"/>
              <a:gd name="connsiteX16" fmla="*/ 2023269 w 2243759"/>
              <a:gd name="connsiteY16" fmla="*/ 68580 h 2251710"/>
              <a:gd name="connsiteX17" fmla="*/ 2229009 w 2243759"/>
              <a:gd name="connsiteY17" fmla="*/ 91440 h 2251710"/>
              <a:gd name="connsiteX18" fmla="*/ 2206149 w 2243759"/>
              <a:gd name="connsiteY18" fmla="*/ 560070 h 2251710"/>
              <a:gd name="connsiteX19" fmla="*/ 2194719 w 2243759"/>
              <a:gd name="connsiteY19" fmla="*/ 742950 h 2251710"/>
              <a:gd name="connsiteX20" fmla="*/ 2183289 w 2243759"/>
              <a:gd name="connsiteY20" fmla="*/ 902970 h 2251710"/>
              <a:gd name="connsiteX21" fmla="*/ 2171859 w 2243759"/>
              <a:gd name="connsiteY21" fmla="*/ 1245870 h 2251710"/>
              <a:gd name="connsiteX22" fmla="*/ 2160429 w 2243759"/>
              <a:gd name="connsiteY22" fmla="*/ 1405890 h 2251710"/>
              <a:gd name="connsiteX23" fmla="*/ 2148999 w 2243759"/>
              <a:gd name="connsiteY23" fmla="*/ 1691640 h 2251710"/>
              <a:gd name="connsiteX24" fmla="*/ 2126139 w 2243759"/>
              <a:gd name="connsiteY24" fmla="*/ 2034540 h 2251710"/>
              <a:gd name="connsiteX25" fmla="*/ 2126139 w 2243759"/>
              <a:gd name="connsiteY25" fmla="*/ 2251710 h 22517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243759" h="2251710">
                <a:moveTo>
                  <a:pt x="45879" y="2183130"/>
                </a:moveTo>
                <a:cubicBezTo>
                  <a:pt x="-36489" y="1894842"/>
                  <a:pt x="12909" y="2097143"/>
                  <a:pt x="34449" y="1440180"/>
                </a:cubicBezTo>
                <a:cubicBezTo>
                  <a:pt x="34844" y="1428138"/>
                  <a:pt x="42957" y="1417579"/>
                  <a:pt x="45879" y="1405890"/>
                </a:cubicBezTo>
                <a:cubicBezTo>
                  <a:pt x="54398" y="1371812"/>
                  <a:pt x="60220" y="1337098"/>
                  <a:pt x="68739" y="1303020"/>
                </a:cubicBezTo>
                <a:cubicBezTo>
                  <a:pt x="85061" y="1237733"/>
                  <a:pt x="77346" y="1301403"/>
                  <a:pt x="91599" y="1223010"/>
                </a:cubicBezTo>
                <a:cubicBezTo>
                  <a:pt x="96418" y="1196504"/>
                  <a:pt x="97745" y="1169418"/>
                  <a:pt x="103029" y="1143000"/>
                </a:cubicBezTo>
                <a:cubicBezTo>
                  <a:pt x="105392" y="1131186"/>
                  <a:pt x="111537" y="1120399"/>
                  <a:pt x="114459" y="1108710"/>
                </a:cubicBezTo>
                <a:cubicBezTo>
                  <a:pt x="119171" y="1089863"/>
                  <a:pt x="121177" y="1070407"/>
                  <a:pt x="125889" y="1051560"/>
                </a:cubicBezTo>
                <a:cubicBezTo>
                  <a:pt x="138974" y="999220"/>
                  <a:pt x="145661" y="980813"/>
                  <a:pt x="160179" y="937260"/>
                </a:cubicBezTo>
                <a:cubicBezTo>
                  <a:pt x="169208" y="837940"/>
                  <a:pt x="176525" y="763915"/>
                  <a:pt x="183039" y="662940"/>
                </a:cubicBezTo>
                <a:cubicBezTo>
                  <a:pt x="187461" y="594397"/>
                  <a:pt x="190185" y="525752"/>
                  <a:pt x="194469" y="457200"/>
                </a:cubicBezTo>
                <a:cubicBezTo>
                  <a:pt x="197805" y="403828"/>
                  <a:pt x="192617" y="348980"/>
                  <a:pt x="205899" y="297180"/>
                </a:cubicBezTo>
                <a:cubicBezTo>
                  <a:pt x="279199" y="11311"/>
                  <a:pt x="216735" y="42108"/>
                  <a:pt x="343059" y="0"/>
                </a:cubicBezTo>
                <a:lnTo>
                  <a:pt x="1028859" y="34290"/>
                </a:lnTo>
                <a:cubicBezTo>
                  <a:pt x="1067044" y="37119"/>
                  <a:pt x="1105087" y="41641"/>
                  <a:pt x="1143159" y="45720"/>
                </a:cubicBezTo>
                <a:lnTo>
                  <a:pt x="1440339" y="80010"/>
                </a:lnTo>
                <a:cubicBezTo>
                  <a:pt x="1634649" y="76200"/>
                  <a:pt x="1828942" y="65764"/>
                  <a:pt x="2023269" y="68580"/>
                </a:cubicBezTo>
                <a:cubicBezTo>
                  <a:pt x="2092264" y="69580"/>
                  <a:pt x="2199545" y="29045"/>
                  <a:pt x="2229009" y="91440"/>
                </a:cubicBezTo>
                <a:cubicBezTo>
                  <a:pt x="2265202" y="168084"/>
                  <a:pt x="2225842" y="422219"/>
                  <a:pt x="2206149" y="560070"/>
                </a:cubicBezTo>
                <a:cubicBezTo>
                  <a:pt x="2202339" y="621030"/>
                  <a:pt x="2198782" y="682006"/>
                  <a:pt x="2194719" y="742950"/>
                </a:cubicBezTo>
                <a:cubicBezTo>
                  <a:pt x="2191162" y="796307"/>
                  <a:pt x="2185717" y="849549"/>
                  <a:pt x="2183289" y="902970"/>
                </a:cubicBezTo>
                <a:cubicBezTo>
                  <a:pt x="2178096" y="1017216"/>
                  <a:pt x="2177052" y="1131624"/>
                  <a:pt x="2171859" y="1245870"/>
                </a:cubicBezTo>
                <a:cubicBezTo>
                  <a:pt x="2169431" y="1299291"/>
                  <a:pt x="2163168" y="1352484"/>
                  <a:pt x="2160429" y="1405890"/>
                </a:cubicBezTo>
                <a:cubicBezTo>
                  <a:pt x="2155547" y="1501091"/>
                  <a:pt x="2154144" y="1596453"/>
                  <a:pt x="2148999" y="1691640"/>
                </a:cubicBezTo>
                <a:cubicBezTo>
                  <a:pt x="2135432" y="1942636"/>
                  <a:pt x="2134774" y="1715042"/>
                  <a:pt x="2126139" y="2034540"/>
                </a:cubicBezTo>
                <a:cubicBezTo>
                  <a:pt x="2124183" y="2106904"/>
                  <a:pt x="2126139" y="2179320"/>
                  <a:pt x="2126139" y="2251710"/>
                </a:cubicBezTo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solidFill>
                <a:srgbClr val="FF0000"/>
              </a:solidFill>
            </a:endParaRPr>
          </a:p>
        </p:txBody>
      </p:sp>
      <p:sp>
        <p:nvSpPr>
          <p:cNvPr id="32" name="手繪多邊形 31">
            <a:extLst>
              <a:ext uri="{FF2B5EF4-FFF2-40B4-BE49-F238E27FC236}">
                <a16:creationId xmlns:a16="http://schemas.microsoft.com/office/drawing/2014/main" id="{CE35BF1F-1DCF-FE47-8884-6351159B2DF5}"/>
              </a:ext>
            </a:extLst>
          </p:cNvPr>
          <p:cNvSpPr/>
          <p:nvPr/>
        </p:nvSpPr>
        <p:spPr>
          <a:xfrm>
            <a:off x="5619047" y="3694805"/>
            <a:ext cx="1087258" cy="948690"/>
          </a:xfrm>
          <a:custGeom>
            <a:avLst/>
            <a:gdLst>
              <a:gd name="connsiteX0" fmla="*/ 1087258 w 1087258"/>
              <a:gd name="connsiteY0" fmla="*/ 948690 h 948690"/>
              <a:gd name="connsiteX1" fmla="*/ 961528 w 1087258"/>
              <a:gd name="connsiteY1" fmla="*/ 834390 h 948690"/>
              <a:gd name="connsiteX2" fmla="*/ 904378 w 1087258"/>
              <a:gd name="connsiteY2" fmla="*/ 765810 h 948690"/>
              <a:gd name="connsiteX3" fmla="*/ 858658 w 1087258"/>
              <a:gd name="connsiteY3" fmla="*/ 731520 h 948690"/>
              <a:gd name="connsiteX4" fmla="*/ 687208 w 1087258"/>
              <a:gd name="connsiteY4" fmla="*/ 560070 h 948690"/>
              <a:gd name="connsiteX5" fmla="*/ 595768 w 1087258"/>
              <a:gd name="connsiteY5" fmla="*/ 491490 h 948690"/>
              <a:gd name="connsiteX6" fmla="*/ 504328 w 1087258"/>
              <a:gd name="connsiteY6" fmla="*/ 388620 h 948690"/>
              <a:gd name="connsiteX7" fmla="*/ 435748 w 1087258"/>
              <a:gd name="connsiteY7" fmla="*/ 331470 h 948690"/>
              <a:gd name="connsiteX8" fmla="*/ 367168 w 1087258"/>
              <a:gd name="connsiteY8" fmla="*/ 285750 h 948690"/>
              <a:gd name="connsiteX9" fmla="*/ 298588 w 1087258"/>
              <a:gd name="connsiteY9" fmla="*/ 217170 h 948690"/>
              <a:gd name="connsiteX10" fmla="*/ 115708 w 1087258"/>
              <a:gd name="connsiteY10" fmla="*/ 91440 h 948690"/>
              <a:gd name="connsiteX11" fmla="*/ 69988 w 1087258"/>
              <a:gd name="connsiteY11" fmla="*/ 45720 h 948690"/>
              <a:gd name="connsiteX12" fmla="*/ 1408 w 1087258"/>
              <a:gd name="connsiteY12" fmla="*/ 11430 h 948690"/>
              <a:gd name="connsiteX13" fmla="*/ 1408 w 1087258"/>
              <a:gd name="connsiteY13" fmla="*/ 0 h 9486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087258" h="948690">
                <a:moveTo>
                  <a:pt x="1087258" y="948690"/>
                </a:moveTo>
                <a:cubicBezTo>
                  <a:pt x="1041195" y="909207"/>
                  <a:pt x="1001217" y="878489"/>
                  <a:pt x="961528" y="834390"/>
                </a:cubicBezTo>
                <a:cubicBezTo>
                  <a:pt x="941622" y="812272"/>
                  <a:pt x="925419" y="786851"/>
                  <a:pt x="904378" y="765810"/>
                </a:cubicBezTo>
                <a:cubicBezTo>
                  <a:pt x="890908" y="752340"/>
                  <a:pt x="872487" y="744622"/>
                  <a:pt x="858658" y="731520"/>
                </a:cubicBezTo>
                <a:cubicBezTo>
                  <a:pt x="799985" y="675935"/>
                  <a:pt x="746894" y="614566"/>
                  <a:pt x="687208" y="560070"/>
                </a:cubicBezTo>
                <a:cubicBezTo>
                  <a:pt x="659072" y="534380"/>
                  <a:pt x="621080" y="519966"/>
                  <a:pt x="595768" y="491490"/>
                </a:cubicBezTo>
                <a:cubicBezTo>
                  <a:pt x="565288" y="457200"/>
                  <a:pt x="536769" y="421061"/>
                  <a:pt x="504328" y="388620"/>
                </a:cubicBezTo>
                <a:cubicBezTo>
                  <a:pt x="483287" y="367579"/>
                  <a:pt x="459554" y="349324"/>
                  <a:pt x="435748" y="331470"/>
                </a:cubicBezTo>
                <a:cubicBezTo>
                  <a:pt x="413769" y="314985"/>
                  <a:pt x="386595" y="305177"/>
                  <a:pt x="367168" y="285750"/>
                </a:cubicBezTo>
                <a:cubicBezTo>
                  <a:pt x="344308" y="262890"/>
                  <a:pt x="322343" y="239098"/>
                  <a:pt x="298588" y="217170"/>
                </a:cubicBezTo>
                <a:cubicBezTo>
                  <a:pt x="149282" y="79349"/>
                  <a:pt x="293409" y="214464"/>
                  <a:pt x="115708" y="91440"/>
                </a:cubicBezTo>
                <a:cubicBezTo>
                  <a:pt x="97988" y="79172"/>
                  <a:pt x="86352" y="59746"/>
                  <a:pt x="69988" y="45720"/>
                </a:cubicBezTo>
                <a:cubicBezTo>
                  <a:pt x="-24434" y="-35213"/>
                  <a:pt x="92677" y="72276"/>
                  <a:pt x="1408" y="11430"/>
                </a:cubicBezTo>
                <a:cubicBezTo>
                  <a:pt x="-1762" y="9317"/>
                  <a:pt x="1408" y="3810"/>
                  <a:pt x="1408" y="0"/>
                </a:cubicBezTo>
              </a:path>
            </a:pathLst>
          </a:custGeom>
          <a:noFill/>
          <a:ln w="762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3" name="手繪多邊形 32">
            <a:extLst>
              <a:ext uri="{FF2B5EF4-FFF2-40B4-BE49-F238E27FC236}">
                <a16:creationId xmlns:a16="http://schemas.microsoft.com/office/drawing/2014/main" id="{65137440-B316-6B4E-86D5-8A9CD04FA7C3}"/>
              </a:ext>
            </a:extLst>
          </p:cNvPr>
          <p:cNvSpPr/>
          <p:nvPr/>
        </p:nvSpPr>
        <p:spPr>
          <a:xfrm>
            <a:off x="2933540" y="5329295"/>
            <a:ext cx="3692755" cy="1010624"/>
          </a:xfrm>
          <a:custGeom>
            <a:avLst/>
            <a:gdLst>
              <a:gd name="connsiteX0" fmla="*/ 3692755 w 3692755"/>
              <a:gd name="connsiteY0" fmla="*/ 0 h 1010624"/>
              <a:gd name="connsiteX1" fmla="*/ 3612745 w 3692755"/>
              <a:gd name="connsiteY1" fmla="*/ 22860 h 1010624"/>
              <a:gd name="connsiteX2" fmla="*/ 3498445 w 3692755"/>
              <a:gd name="connsiteY2" fmla="*/ 137160 h 1010624"/>
              <a:gd name="connsiteX3" fmla="*/ 3407005 w 3692755"/>
              <a:gd name="connsiteY3" fmla="*/ 205740 h 1010624"/>
              <a:gd name="connsiteX4" fmla="*/ 3361285 w 3692755"/>
              <a:gd name="connsiteY4" fmla="*/ 240030 h 1010624"/>
              <a:gd name="connsiteX5" fmla="*/ 3338425 w 3692755"/>
              <a:gd name="connsiteY5" fmla="*/ 274320 h 1010624"/>
              <a:gd name="connsiteX6" fmla="*/ 3269845 w 3692755"/>
              <a:gd name="connsiteY6" fmla="*/ 331470 h 1010624"/>
              <a:gd name="connsiteX7" fmla="*/ 3212695 w 3692755"/>
              <a:gd name="connsiteY7" fmla="*/ 388620 h 1010624"/>
              <a:gd name="connsiteX8" fmla="*/ 3189835 w 3692755"/>
              <a:gd name="connsiteY8" fmla="*/ 422910 h 1010624"/>
              <a:gd name="connsiteX9" fmla="*/ 3121255 w 3692755"/>
              <a:gd name="connsiteY9" fmla="*/ 491490 h 1010624"/>
              <a:gd name="connsiteX10" fmla="*/ 3086965 w 3692755"/>
              <a:gd name="connsiteY10" fmla="*/ 537210 h 1010624"/>
              <a:gd name="connsiteX11" fmla="*/ 3052675 w 3692755"/>
              <a:gd name="connsiteY11" fmla="*/ 560070 h 1010624"/>
              <a:gd name="connsiteX12" fmla="*/ 2984095 w 3692755"/>
              <a:gd name="connsiteY12" fmla="*/ 628650 h 1010624"/>
              <a:gd name="connsiteX13" fmla="*/ 2949805 w 3692755"/>
              <a:gd name="connsiteY13" fmla="*/ 651510 h 1010624"/>
              <a:gd name="connsiteX14" fmla="*/ 2881225 w 3692755"/>
              <a:gd name="connsiteY14" fmla="*/ 720090 h 1010624"/>
              <a:gd name="connsiteX15" fmla="*/ 2835505 w 3692755"/>
              <a:gd name="connsiteY15" fmla="*/ 754380 h 1010624"/>
              <a:gd name="connsiteX16" fmla="*/ 2755495 w 3692755"/>
              <a:gd name="connsiteY16" fmla="*/ 834390 h 1010624"/>
              <a:gd name="connsiteX17" fmla="*/ 2732635 w 3692755"/>
              <a:gd name="connsiteY17" fmla="*/ 868680 h 1010624"/>
              <a:gd name="connsiteX18" fmla="*/ 2698345 w 3692755"/>
              <a:gd name="connsiteY18" fmla="*/ 891540 h 1010624"/>
              <a:gd name="connsiteX19" fmla="*/ 2629765 w 3692755"/>
              <a:gd name="connsiteY19" fmla="*/ 960120 h 1010624"/>
              <a:gd name="connsiteX20" fmla="*/ 2424025 w 3692755"/>
              <a:gd name="connsiteY20" fmla="*/ 982980 h 1010624"/>
              <a:gd name="connsiteX21" fmla="*/ 2389735 w 3692755"/>
              <a:gd name="connsiteY21" fmla="*/ 971550 h 1010624"/>
              <a:gd name="connsiteX22" fmla="*/ 2321155 w 3692755"/>
              <a:gd name="connsiteY22" fmla="*/ 960120 h 1010624"/>
              <a:gd name="connsiteX23" fmla="*/ 2229715 w 3692755"/>
              <a:gd name="connsiteY23" fmla="*/ 937260 h 1010624"/>
              <a:gd name="connsiteX24" fmla="*/ 1841095 w 3692755"/>
              <a:gd name="connsiteY24" fmla="*/ 925830 h 1010624"/>
              <a:gd name="connsiteX25" fmla="*/ 1578205 w 3692755"/>
              <a:gd name="connsiteY25" fmla="*/ 937260 h 1010624"/>
              <a:gd name="connsiteX26" fmla="*/ 1349605 w 3692755"/>
              <a:gd name="connsiteY26" fmla="*/ 960120 h 1010624"/>
              <a:gd name="connsiteX27" fmla="*/ 972415 w 3692755"/>
              <a:gd name="connsiteY27" fmla="*/ 948690 h 1010624"/>
              <a:gd name="connsiteX28" fmla="*/ 903835 w 3692755"/>
              <a:gd name="connsiteY28" fmla="*/ 891540 h 1010624"/>
              <a:gd name="connsiteX29" fmla="*/ 789535 w 3692755"/>
              <a:gd name="connsiteY29" fmla="*/ 811530 h 1010624"/>
              <a:gd name="connsiteX30" fmla="*/ 698095 w 3692755"/>
              <a:gd name="connsiteY30" fmla="*/ 754380 h 1010624"/>
              <a:gd name="connsiteX31" fmla="*/ 583795 w 3692755"/>
              <a:gd name="connsiteY31" fmla="*/ 640080 h 1010624"/>
              <a:gd name="connsiteX32" fmla="*/ 469495 w 3692755"/>
              <a:gd name="connsiteY32" fmla="*/ 560070 h 1010624"/>
              <a:gd name="connsiteX33" fmla="*/ 412345 w 3692755"/>
              <a:gd name="connsiteY33" fmla="*/ 502920 h 1010624"/>
              <a:gd name="connsiteX34" fmla="*/ 355195 w 3692755"/>
              <a:gd name="connsiteY34" fmla="*/ 445770 h 1010624"/>
              <a:gd name="connsiteX35" fmla="*/ 206605 w 3692755"/>
              <a:gd name="connsiteY35" fmla="*/ 342900 h 1010624"/>
              <a:gd name="connsiteX36" fmla="*/ 172315 w 3692755"/>
              <a:gd name="connsiteY36" fmla="*/ 320040 h 1010624"/>
              <a:gd name="connsiteX37" fmla="*/ 138025 w 3692755"/>
              <a:gd name="connsiteY37" fmla="*/ 297180 h 1010624"/>
              <a:gd name="connsiteX38" fmla="*/ 69445 w 3692755"/>
              <a:gd name="connsiteY38" fmla="*/ 240030 h 1010624"/>
              <a:gd name="connsiteX39" fmla="*/ 46585 w 3692755"/>
              <a:gd name="connsiteY39" fmla="*/ 205740 h 1010624"/>
              <a:gd name="connsiteX40" fmla="*/ 12295 w 3692755"/>
              <a:gd name="connsiteY40" fmla="*/ 137160 h 1010624"/>
              <a:gd name="connsiteX41" fmla="*/ 865 w 3692755"/>
              <a:gd name="connsiteY41" fmla="*/ 22860 h 10106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3692755" h="1010624">
                <a:moveTo>
                  <a:pt x="3692755" y="0"/>
                </a:moveTo>
                <a:cubicBezTo>
                  <a:pt x="3666085" y="7620"/>
                  <a:pt x="3635405" y="6864"/>
                  <a:pt x="3612745" y="22860"/>
                </a:cubicBezTo>
                <a:cubicBezTo>
                  <a:pt x="3568726" y="53933"/>
                  <a:pt x="3546638" y="113063"/>
                  <a:pt x="3498445" y="137160"/>
                </a:cubicBezTo>
                <a:cubicBezTo>
                  <a:pt x="3418224" y="177270"/>
                  <a:pt x="3484029" y="138344"/>
                  <a:pt x="3407005" y="205740"/>
                </a:cubicBezTo>
                <a:cubicBezTo>
                  <a:pt x="3392668" y="218285"/>
                  <a:pt x="3374755" y="226560"/>
                  <a:pt x="3361285" y="240030"/>
                </a:cubicBezTo>
                <a:cubicBezTo>
                  <a:pt x="3351571" y="249744"/>
                  <a:pt x="3347219" y="263767"/>
                  <a:pt x="3338425" y="274320"/>
                </a:cubicBezTo>
                <a:cubicBezTo>
                  <a:pt x="3285491" y="337841"/>
                  <a:pt x="3325174" y="283057"/>
                  <a:pt x="3269845" y="331470"/>
                </a:cubicBezTo>
                <a:cubicBezTo>
                  <a:pt x="3249570" y="349211"/>
                  <a:pt x="3230436" y="368345"/>
                  <a:pt x="3212695" y="388620"/>
                </a:cubicBezTo>
                <a:cubicBezTo>
                  <a:pt x="3203649" y="398958"/>
                  <a:pt x="3198961" y="412643"/>
                  <a:pt x="3189835" y="422910"/>
                </a:cubicBezTo>
                <a:cubicBezTo>
                  <a:pt x="3168357" y="447073"/>
                  <a:pt x="3140652" y="465627"/>
                  <a:pt x="3121255" y="491490"/>
                </a:cubicBezTo>
                <a:cubicBezTo>
                  <a:pt x="3109825" y="506730"/>
                  <a:pt x="3100435" y="523740"/>
                  <a:pt x="3086965" y="537210"/>
                </a:cubicBezTo>
                <a:cubicBezTo>
                  <a:pt x="3077251" y="546924"/>
                  <a:pt x="3062942" y="550944"/>
                  <a:pt x="3052675" y="560070"/>
                </a:cubicBezTo>
                <a:cubicBezTo>
                  <a:pt x="3028512" y="581548"/>
                  <a:pt x="3010994" y="610717"/>
                  <a:pt x="2984095" y="628650"/>
                </a:cubicBezTo>
                <a:cubicBezTo>
                  <a:pt x="2972665" y="636270"/>
                  <a:pt x="2960072" y="642384"/>
                  <a:pt x="2949805" y="651510"/>
                </a:cubicBezTo>
                <a:cubicBezTo>
                  <a:pt x="2925642" y="672988"/>
                  <a:pt x="2907088" y="700693"/>
                  <a:pt x="2881225" y="720090"/>
                </a:cubicBezTo>
                <a:cubicBezTo>
                  <a:pt x="2865985" y="731520"/>
                  <a:pt x="2849601" y="741566"/>
                  <a:pt x="2835505" y="754380"/>
                </a:cubicBezTo>
                <a:cubicBezTo>
                  <a:pt x="2807597" y="779751"/>
                  <a:pt x="2776417" y="803007"/>
                  <a:pt x="2755495" y="834390"/>
                </a:cubicBezTo>
                <a:cubicBezTo>
                  <a:pt x="2747875" y="845820"/>
                  <a:pt x="2742349" y="858966"/>
                  <a:pt x="2732635" y="868680"/>
                </a:cubicBezTo>
                <a:cubicBezTo>
                  <a:pt x="2722921" y="878394"/>
                  <a:pt x="2708059" y="881826"/>
                  <a:pt x="2698345" y="891540"/>
                </a:cubicBezTo>
                <a:cubicBezTo>
                  <a:pt x="2613280" y="976605"/>
                  <a:pt x="2710576" y="906246"/>
                  <a:pt x="2629765" y="960120"/>
                </a:cubicBezTo>
                <a:cubicBezTo>
                  <a:pt x="2574202" y="1043464"/>
                  <a:pt x="2615378" y="1003122"/>
                  <a:pt x="2424025" y="982980"/>
                </a:cubicBezTo>
                <a:cubicBezTo>
                  <a:pt x="2412043" y="981719"/>
                  <a:pt x="2401496" y="974164"/>
                  <a:pt x="2389735" y="971550"/>
                </a:cubicBezTo>
                <a:cubicBezTo>
                  <a:pt x="2367112" y="966523"/>
                  <a:pt x="2343816" y="964976"/>
                  <a:pt x="2321155" y="960120"/>
                </a:cubicBezTo>
                <a:cubicBezTo>
                  <a:pt x="2290434" y="953537"/>
                  <a:pt x="2261119" y="938184"/>
                  <a:pt x="2229715" y="937260"/>
                </a:cubicBezTo>
                <a:lnTo>
                  <a:pt x="1841095" y="925830"/>
                </a:lnTo>
                <a:cubicBezTo>
                  <a:pt x="1753465" y="929640"/>
                  <a:pt x="1665705" y="931155"/>
                  <a:pt x="1578205" y="937260"/>
                </a:cubicBezTo>
                <a:cubicBezTo>
                  <a:pt x="1501811" y="942590"/>
                  <a:pt x="1349605" y="960120"/>
                  <a:pt x="1349605" y="960120"/>
                </a:cubicBezTo>
                <a:lnTo>
                  <a:pt x="972415" y="948690"/>
                </a:lnTo>
                <a:cubicBezTo>
                  <a:pt x="943004" y="944165"/>
                  <a:pt x="927641" y="909394"/>
                  <a:pt x="903835" y="891540"/>
                </a:cubicBezTo>
                <a:cubicBezTo>
                  <a:pt x="866629" y="863636"/>
                  <a:pt x="826398" y="839886"/>
                  <a:pt x="789535" y="811530"/>
                </a:cubicBezTo>
                <a:cubicBezTo>
                  <a:pt x="710238" y="750532"/>
                  <a:pt x="808965" y="798728"/>
                  <a:pt x="698095" y="754380"/>
                </a:cubicBezTo>
                <a:cubicBezTo>
                  <a:pt x="659995" y="716280"/>
                  <a:pt x="626900" y="672409"/>
                  <a:pt x="583795" y="640080"/>
                </a:cubicBezTo>
                <a:cubicBezTo>
                  <a:pt x="516096" y="589305"/>
                  <a:pt x="553926" y="616357"/>
                  <a:pt x="469495" y="560070"/>
                </a:cubicBezTo>
                <a:cubicBezTo>
                  <a:pt x="423775" y="491490"/>
                  <a:pt x="473305" y="556260"/>
                  <a:pt x="412345" y="502920"/>
                </a:cubicBezTo>
                <a:cubicBezTo>
                  <a:pt x="392070" y="485179"/>
                  <a:pt x="376461" y="462310"/>
                  <a:pt x="355195" y="445770"/>
                </a:cubicBezTo>
                <a:cubicBezTo>
                  <a:pt x="307643" y="408785"/>
                  <a:pt x="256246" y="377028"/>
                  <a:pt x="206605" y="342900"/>
                </a:cubicBezTo>
                <a:cubicBezTo>
                  <a:pt x="195285" y="335118"/>
                  <a:pt x="183745" y="327660"/>
                  <a:pt x="172315" y="320040"/>
                </a:cubicBezTo>
                <a:cubicBezTo>
                  <a:pt x="160885" y="312420"/>
                  <a:pt x="147739" y="306894"/>
                  <a:pt x="138025" y="297180"/>
                </a:cubicBezTo>
                <a:cubicBezTo>
                  <a:pt x="94021" y="253176"/>
                  <a:pt x="117185" y="271856"/>
                  <a:pt x="69445" y="240030"/>
                </a:cubicBezTo>
                <a:cubicBezTo>
                  <a:pt x="61825" y="228600"/>
                  <a:pt x="52728" y="218027"/>
                  <a:pt x="46585" y="205740"/>
                </a:cubicBezTo>
                <a:cubicBezTo>
                  <a:pt x="-737" y="111096"/>
                  <a:pt x="77809" y="235430"/>
                  <a:pt x="12295" y="137160"/>
                </a:cubicBezTo>
                <a:cubicBezTo>
                  <a:pt x="-4679" y="69263"/>
                  <a:pt x="865" y="107149"/>
                  <a:pt x="865" y="22860"/>
                </a:cubicBezTo>
              </a:path>
            </a:pathLst>
          </a:custGeom>
          <a:noFill/>
          <a:ln w="762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5" name="手繪多邊形 34">
            <a:extLst>
              <a:ext uri="{FF2B5EF4-FFF2-40B4-BE49-F238E27FC236}">
                <a16:creationId xmlns:a16="http://schemas.microsoft.com/office/drawing/2014/main" id="{D871C214-D24D-2146-9E70-B06291EDCC57}"/>
              </a:ext>
            </a:extLst>
          </p:cNvPr>
          <p:cNvSpPr/>
          <p:nvPr/>
        </p:nvSpPr>
        <p:spPr>
          <a:xfrm>
            <a:off x="3741331" y="3543466"/>
            <a:ext cx="1931670" cy="2540189"/>
          </a:xfrm>
          <a:custGeom>
            <a:avLst/>
            <a:gdLst>
              <a:gd name="connsiteX0" fmla="*/ 0 w 1931670"/>
              <a:gd name="connsiteY0" fmla="*/ 208469 h 2540189"/>
              <a:gd name="connsiteX1" fmla="*/ 80010 w 1931670"/>
              <a:gd name="connsiteY1" fmla="*/ 231329 h 2540189"/>
              <a:gd name="connsiteX2" fmla="*/ 1920240 w 1931670"/>
              <a:gd name="connsiteY2" fmla="*/ 277049 h 2540189"/>
              <a:gd name="connsiteX3" fmla="*/ 1931670 w 1931670"/>
              <a:gd name="connsiteY3" fmla="*/ 825689 h 2540189"/>
              <a:gd name="connsiteX4" fmla="*/ 1920240 w 1931670"/>
              <a:gd name="connsiteY4" fmla="*/ 1820099 h 2540189"/>
              <a:gd name="connsiteX5" fmla="*/ 1897380 w 1931670"/>
              <a:gd name="connsiteY5" fmla="*/ 2014409 h 2540189"/>
              <a:gd name="connsiteX6" fmla="*/ 1885950 w 1931670"/>
              <a:gd name="connsiteY6" fmla="*/ 2185859 h 2540189"/>
              <a:gd name="connsiteX7" fmla="*/ 1874520 w 1931670"/>
              <a:gd name="connsiteY7" fmla="*/ 2231579 h 2540189"/>
              <a:gd name="connsiteX8" fmla="*/ 1863090 w 1931670"/>
              <a:gd name="connsiteY8" fmla="*/ 2540189 h 2540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931670" h="2540189">
                <a:moveTo>
                  <a:pt x="0" y="208469"/>
                </a:moveTo>
                <a:cubicBezTo>
                  <a:pt x="26670" y="216089"/>
                  <a:pt x="52277" y="230831"/>
                  <a:pt x="80010" y="231329"/>
                </a:cubicBezTo>
                <a:cubicBezTo>
                  <a:pt x="1928089" y="264528"/>
                  <a:pt x="1715891" y="-335998"/>
                  <a:pt x="1920240" y="277049"/>
                </a:cubicBezTo>
                <a:cubicBezTo>
                  <a:pt x="1924050" y="459929"/>
                  <a:pt x="1931670" y="642769"/>
                  <a:pt x="1931670" y="825689"/>
                </a:cubicBezTo>
                <a:cubicBezTo>
                  <a:pt x="1931670" y="1157181"/>
                  <a:pt x="1926935" y="1488675"/>
                  <a:pt x="1920240" y="1820099"/>
                </a:cubicBezTo>
                <a:cubicBezTo>
                  <a:pt x="1918188" y="1921661"/>
                  <a:pt x="1913153" y="1935543"/>
                  <a:pt x="1897380" y="2014409"/>
                </a:cubicBezTo>
                <a:cubicBezTo>
                  <a:pt x="1893570" y="2071559"/>
                  <a:pt x="1891946" y="2128897"/>
                  <a:pt x="1885950" y="2185859"/>
                </a:cubicBezTo>
                <a:cubicBezTo>
                  <a:pt x="1884306" y="2201482"/>
                  <a:pt x="1876009" y="2215941"/>
                  <a:pt x="1874520" y="2231579"/>
                </a:cubicBezTo>
                <a:cubicBezTo>
                  <a:pt x="1860853" y="2375086"/>
                  <a:pt x="1863090" y="2413174"/>
                  <a:pt x="1863090" y="2540189"/>
                </a:cubicBezTo>
              </a:path>
            </a:pathLst>
          </a:custGeom>
          <a:noFill/>
          <a:ln w="762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6" name="手繪多邊形 35">
            <a:extLst>
              <a:ext uri="{FF2B5EF4-FFF2-40B4-BE49-F238E27FC236}">
                <a16:creationId xmlns:a16="http://schemas.microsoft.com/office/drawing/2014/main" id="{72C5AE79-910B-C94E-A62A-C6EB2E41D808}"/>
              </a:ext>
            </a:extLst>
          </p:cNvPr>
          <p:cNvSpPr/>
          <p:nvPr/>
        </p:nvSpPr>
        <p:spPr>
          <a:xfrm>
            <a:off x="4077405" y="5363585"/>
            <a:ext cx="2308860" cy="788670"/>
          </a:xfrm>
          <a:custGeom>
            <a:avLst/>
            <a:gdLst>
              <a:gd name="connsiteX0" fmla="*/ 0 w 2308860"/>
              <a:gd name="connsiteY0" fmla="*/ 731520 h 788670"/>
              <a:gd name="connsiteX1" fmla="*/ 80010 w 2308860"/>
              <a:gd name="connsiteY1" fmla="*/ 742950 h 788670"/>
              <a:gd name="connsiteX2" fmla="*/ 114300 w 2308860"/>
              <a:gd name="connsiteY2" fmla="*/ 754380 h 788670"/>
              <a:gd name="connsiteX3" fmla="*/ 342900 w 2308860"/>
              <a:gd name="connsiteY3" fmla="*/ 765810 h 788670"/>
              <a:gd name="connsiteX4" fmla="*/ 480060 w 2308860"/>
              <a:gd name="connsiteY4" fmla="*/ 777240 h 788670"/>
              <a:gd name="connsiteX5" fmla="*/ 1028700 w 2308860"/>
              <a:gd name="connsiteY5" fmla="*/ 788670 h 788670"/>
              <a:gd name="connsiteX6" fmla="*/ 1291590 w 2308860"/>
              <a:gd name="connsiteY6" fmla="*/ 777240 h 788670"/>
              <a:gd name="connsiteX7" fmla="*/ 1337310 w 2308860"/>
              <a:gd name="connsiteY7" fmla="*/ 742950 h 788670"/>
              <a:gd name="connsiteX8" fmla="*/ 1371600 w 2308860"/>
              <a:gd name="connsiteY8" fmla="*/ 731520 h 788670"/>
              <a:gd name="connsiteX9" fmla="*/ 1405890 w 2308860"/>
              <a:gd name="connsiteY9" fmla="*/ 685800 h 788670"/>
              <a:gd name="connsiteX10" fmla="*/ 1520190 w 2308860"/>
              <a:gd name="connsiteY10" fmla="*/ 617220 h 788670"/>
              <a:gd name="connsiteX11" fmla="*/ 1554480 w 2308860"/>
              <a:gd name="connsiteY11" fmla="*/ 582930 h 788670"/>
              <a:gd name="connsiteX12" fmla="*/ 1588770 w 2308860"/>
              <a:gd name="connsiteY12" fmla="*/ 560070 h 788670"/>
              <a:gd name="connsiteX13" fmla="*/ 1623060 w 2308860"/>
              <a:gd name="connsiteY13" fmla="*/ 525780 h 788670"/>
              <a:gd name="connsiteX14" fmla="*/ 1703070 w 2308860"/>
              <a:gd name="connsiteY14" fmla="*/ 468630 h 788670"/>
              <a:gd name="connsiteX15" fmla="*/ 1748790 w 2308860"/>
              <a:gd name="connsiteY15" fmla="*/ 434340 h 788670"/>
              <a:gd name="connsiteX16" fmla="*/ 1794510 w 2308860"/>
              <a:gd name="connsiteY16" fmla="*/ 411480 h 788670"/>
              <a:gd name="connsiteX17" fmla="*/ 1863090 w 2308860"/>
              <a:gd name="connsiteY17" fmla="*/ 365760 h 788670"/>
              <a:gd name="connsiteX18" fmla="*/ 1897380 w 2308860"/>
              <a:gd name="connsiteY18" fmla="*/ 342900 h 788670"/>
              <a:gd name="connsiteX19" fmla="*/ 1931670 w 2308860"/>
              <a:gd name="connsiteY19" fmla="*/ 320040 h 788670"/>
              <a:gd name="connsiteX20" fmla="*/ 2034540 w 2308860"/>
              <a:gd name="connsiteY20" fmla="*/ 262890 h 788670"/>
              <a:gd name="connsiteX21" fmla="*/ 2103120 w 2308860"/>
              <a:gd name="connsiteY21" fmla="*/ 194310 h 788670"/>
              <a:gd name="connsiteX22" fmla="*/ 2137410 w 2308860"/>
              <a:gd name="connsiteY22" fmla="*/ 171450 h 788670"/>
              <a:gd name="connsiteX23" fmla="*/ 2240280 w 2308860"/>
              <a:gd name="connsiteY23" fmla="*/ 80010 h 788670"/>
              <a:gd name="connsiteX24" fmla="*/ 2263140 w 2308860"/>
              <a:gd name="connsiteY24" fmla="*/ 45720 h 788670"/>
              <a:gd name="connsiteX25" fmla="*/ 2308860 w 2308860"/>
              <a:gd name="connsiteY25" fmla="*/ 0 h 788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2308860" h="788670">
                <a:moveTo>
                  <a:pt x="0" y="731520"/>
                </a:moveTo>
                <a:cubicBezTo>
                  <a:pt x="26670" y="735330"/>
                  <a:pt x="53592" y="737666"/>
                  <a:pt x="80010" y="742950"/>
                </a:cubicBezTo>
                <a:cubicBezTo>
                  <a:pt x="91824" y="745313"/>
                  <a:pt x="102297" y="753336"/>
                  <a:pt x="114300" y="754380"/>
                </a:cubicBezTo>
                <a:cubicBezTo>
                  <a:pt x="190308" y="760989"/>
                  <a:pt x="266753" y="761051"/>
                  <a:pt x="342900" y="765810"/>
                </a:cubicBezTo>
                <a:cubicBezTo>
                  <a:pt x="388689" y="768672"/>
                  <a:pt x="434207" y="775712"/>
                  <a:pt x="480060" y="777240"/>
                </a:cubicBezTo>
                <a:cubicBezTo>
                  <a:pt x="662878" y="783334"/>
                  <a:pt x="845820" y="784860"/>
                  <a:pt x="1028700" y="788670"/>
                </a:cubicBezTo>
                <a:cubicBezTo>
                  <a:pt x="1116330" y="784860"/>
                  <a:pt x="1204824" y="790094"/>
                  <a:pt x="1291590" y="777240"/>
                </a:cubicBezTo>
                <a:cubicBezTo>
                  <a:pt x="1310434" y="774448"/>
                  <a:pt x="1320770" y="752401"/>
                  <a:pt x="1337310" y="742950"/>
                </a:cubicBezTo>
                <a:cubicBezTo>
                  <a:pt x="1347771" y="736972"/>
                  <a:pt x="1360170" y="735330"/>
                  <a:pt x="1371600" y="731520"/>
                </a:cubicBezTo>
                <a:cubicBezTo>
                  <a:pt x="1383030" y="716280"/>
                  <a:pt x="1391652" y="698456"/>
                  <a:pt x="1405890" y="685800"/>
                </a:cubicBezTo>
                <a:cubicBezTo>
                  <a:pt x="1522425" y="582213"/>
                  <a:pt x="1428948" y="682393"/>
                  <a:pt x="1520190" y="617220"/>
                </a:cubicBezTo>
                <a:cubicBezTo>
                  <a:pt x="1533344" y="607825"/>
                  <a:pt x="1542062" y="593278"/>
                  <a:pt x="1554480" y="582930"/>
                </a:cubicBezTo>
                <a:cubicBezTo>
                  <a:pt x="1565033" y="574136"/>
                  <a:pt x="1578217" y="568864"/>
                  <a:pt x="1588770" y="560070"/>
                </a:cubicBezTo>
                <a:cubicBezTo>
                  <a:pt x="1601188" y="549722"/>
                  <a:pt x="1610787" y="536300"/>
                  <a:pt x="1623060" y="525780"/>
                </a:cubicBezTo>
                <a:cubicBezTo>
                  <a:pt x="1660415" y="493762"/>
                  <a:pt x="1666886" y="494475"/>
                  <a:pt x="1703070" y="468630"/>
                </a:cubicBezTo>
                <a:cubicBezTo>
                  <a:pt x="1718572" y="457557"/>
                  <a:pt x="1732636" y="444436"/>
                  <a:pt x="1748790" y="434340"/>
                </a:cubicBezTo>
                <a:cubicBezTo>
                  <a:pt x="1763239" y="425309"/>
                  <a:pt x="1779899" y="420246"/>
                  <a:pt x="1794510" y="411480"/>
                </a:cubicBezTo>
                <a:cubicBezTo>
                  <a:pt x="1818069" y="397345"/>
                  <a:pt x="1840230" y="381000"/>
                  <a:pt x="1863090" y="365760"/>
                </a:cubicBezTo>
                <a:lnTo>
                  <a:pt x="1897380" y="342900"/>
                </a:lnTo>
                <a:cubicBezTo>
                  <a:pt x="1908810" y="335280"/>
                  <a:pt x="1919383" y="326183"/>
                  <a:pt x="1931670" y="320040"/>
                </a:cubicBezTo>
                <a:cubicBezTo>
                  <a:pt x="1959520" y="306115"/>
                  <a:pt x="2011987" y="281343"/>
                  <a:pt x="2034540" y="262890"/>
                </a:cubicBezTo>
                <a:cubicBezTo>
                  <a:pt x="2059561" y="242418"/>
                  <a:pt x="2076221" y="212243"/>
                  <a:pt x="2103120" y="194310"/>
                </a:cubicBezTo>
                <a:cubicBezTo>
                  <a:pt x="2114550" y="186690"/>
                  <a:pt x="2127143" y="180576"/>
                  <a:pt x="2137410" y="171450"/>
                </a:cubicBezTo>
                <a:cubicBezTo>
                  <a:pt x="2254850" y="67058"/>
                  <a:pt x="2162457" y="131892"/>
                  <a:pt x="2240280" y="80010"/>
                </a:cubicBezTo>
                <a:cubicBezTo>
                  <a:pt x="2247900" y="68580"/>
                  <a:pt x="2253426" y="55434"/>
                  <a:pt x="2263140" y="45720"/>
                </a:cubicBezTo>
                <a:cubicBezTo>
                  <a:pt x="2318311" y="-9451"/>
                  <a:pt x="2282733" y="52255"/>
                  <a:pt x="2308860" y="0"/>
                </a:cubicBezTo>
              </a:path>
            </a:pathLst>
          </a:cu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7" name="手繪多邊形 36">
            <a:extLst>
              <a:ext uri="{FF2B5EF4-FFF2-40B4-BE49-F238E27FC236}">
                <a16:creationId xmlns:a16="http://schemas.microsoft.com/office/drawing/2014/main" id="{26F6379A-75C1-9B4A-BDA3-7F4F18A00F14}"/>
              </a:ext>
            </a:extLst>
          </p:cNvPr>
          <p:cNvSpPr/>
          <p:nvPr/>
        </p:nvSpPr>
        <p:spPr>
          <a:xfrm>
            <a:off x="2865825" y="5066405"/>
            <a:ext cx="880110" cy="880110"/>
          </a:xfrm>
          <a:custGeom>
            <a:avLst/>
            <a:gdLst>
              <a:gd name="connsiteX0" fmla="*/ 0 w 880110"/>
              <a:gd name="connsiteY0" fmla="*/ 0 h 880110"/>
              <a:gd name="connsiteX1" fmla="*/ 171450 w 880110"/>
              <a:gd name="connsiteY1" fmla="*/ 228600 h 880110"/>
              <a:gd name="connsiteX2" fmla="*/ 228600 w 880110"/>
              <a:gd name="connsiteY2" fmla="*/ 308610 h 880110"/>
              <a:gd name="connsiteX3" fmla="*/ 262890 w 880110"/>
              <a:gd name="connsiteY3" fmla="*/ 331470 h 880110"/>
              <a:gd name="connsiteX4" fmla="*/ 308610 w 880110"/>
              <a:gd name="connsiteY4" fmla="*/ 388620 h 880110"/>
              <a:gd name="connsiteX5" fmla="*/ 331470 w 880110"/>
              <a:gd name="connsiteY5" fmla="*/ 422910 h 880110"/>
              <a:gd name="connsiteX6" fmla="*/ 365760 w 880110"/>
              <a:gd name="connsiteY6" fmla="*/ 445770 h 880110"/>
              <a:gd name="connsiteX7" fmla="*/ 457200 w 880110"/>
              <a:gd name="connsiteY7" fmla="*/ 537210 h 880110"/>
              <a:gd name="connsiteX8" fmla="*/ 502920 w 880110"/>
              <a:gd name="connsiteY8" fmla="*/ 582930 h 880110"/>
              <a:gd name="connsiteX9" fmla="*/ 525780 w 880110"/>
              <a:gd name="connsiteY9" fmla="*/ 617220 h 880110"/>
              <a:gd name="connsiteX10" fmla="*/ 560070 w 880110"/>
              <a:gd name="connsiteY10" fmla="*/ 640080 h 880110"/>
              <a:gd name="connsiteX11" fmla="*/ 582930 w 880110"/>
              <a:gd name="connsiteY11" fmla="*/ 674370 h 880110"/>
              <a:gd name="connsiteX12" fmla="*/ 697230 w 880110"/>
              <a:gd name="connsiteY12" fmla="*/ 742950 h 880110"/>
              <a:gd name="connsiteX13" fmla="*/ 765810 w 880110"/>
              <a:gd name="connsiteY13" fmla="*/ 788670 h 880110"/>
              <a:gd name="connsiteX14" fmla="*/ 800100 w 880110"/>
              <a:gd name="connsiteY14" fmla="*/ 811530 h 880110"/>
              <a:gd name="connsiteX15" fmla="*/ 834390 w 880110"/>
              <a:gd name="connsiteY15" fmla="*/ 845820 h 880110"/>
              <a:gd name="connsiteX16" fmla="*/ 880110 w 880110"/>
              <a:gd name="connsiteY16" fmla="*/ 880110 h 880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880110" h="880110">
                <a:moveTo>
                  <a:pt x="0" y="0"/>
                </a:moveTo>
                <a:lnTo>
                  <a:pt x="171450" y="228600"/>
                </a:lnTo>
                <a:cubicBezTo>
                  <a:pt x="190958" y="254936"/>
                  <a:pt x="201330" y="290430"/>
                  <a:pt x="228600" y="308610"/>
                </a:cubicBezTo>
                <a:cubicBezTo>
                  <a:pt x="240030" y="316230"/>
                  <a:pt x="253176" y="321756"/>
                  <a:pt x="262890" y="331470"/>
                </a:cubicBezTo>
                <a:cubicBezTo>
                  <a:pt x="280141" y="348721"/>
                  <a:pt x="293972" y="369103"/>
                  <a:pt x="308610" y="388620"/>
                </a:cubicBezTo>
                <a:cubicBezTo>
                  <a:pt x="316852" y="399610"/>
                  <a:pt x="321756" y="413196"/>
                  <a:pt x="331470" y="422910"/>
                </a:cubicBezTo>
                <a:cubicBezTo>
                  <a:pt x="341184" y="432624"/>
                  <a:pt x="354330" y="438150"/>
                  <a:pt x="365760" y="445770"/>
                </a:cubicBezTo>
                <a:cubicBezTo>
                  <a:pt x="409185" y="510908"/>
                  <a:pt x="369274" y="458077"/>
                  <a:pt x="457200" y="537210"/>
                </a:cubicBezTo>
                <a:cubicBezTo>
                  <a:pt x="473220" y="551628"/>
                  <a:pt x="488894" y="566566"/>
                  <a:pt x="502920" y="582930"/>
                </a:cubicBezTo>
                <a:cubicBezTo>
                  <a:pt x="511860" y="593360"/>
                  <a:pt x="516066" y="607506"/>
                  <a:pt x="525780" y="617220"/>
                </a:cubicBezTo>
                <a:cubicBezTo>
                  <a:pt x="535494" y="626934"/>
                  <a:pt x="548640" y="632460"/>
                  <a:pt x="560070" y="640080"/>
                </a:cubicBezTo>
                <a:cubicBezTo>
                  <a:pt x="567690" y="651510"/>
                  <a:pt x="572592" y="665324"/>
                  <a:pt x="582930" y="674370"/>
                </a:cubicBezTo>
                <a:cubicBezTo>
                  <a:pt x="644209" y="727989"/>
                  <a:pt x="640257" y="708766"/>
                  <a:pt x="697230" y="742950"/>
                </a:cubicBezTo>
                <a:cubicBezTo>
                  <a:pt x="720789" y="757085"/>
                  <a:pt x="742950" y="773430"/>
                  <a:pt x="765810" y="788670"/>
                </a:cubicBezTo>
                <a:cubicBezTo>
                  <a:pt x="777240" y="796290"/>
                  <a:pt x="790386" y="801816"/>
                  <a:pt x="800100" y="811530"/>
                </a:cubicBezTo>
                <a:cubicBezTo>
                  <a:pt x="811530" y="822960"/>
                  <a:pt x="821972" y="835472"/>
                  <a:pt x="834390" y="845820"/>
                </a:cubicBezTo>
                <a:cubicBezTo>
                  <a:pt x="911936" y="910442"/>
                  <a:pt x="843758" y="843758"/>
                  <a:pt x="880110" y="880110"/>
                </a:cubicBezTo>
              </a:path>
            </a:pathLst>
          </a:cu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9" name="Rectangle 3">
            <a:extLst>
              <a:ext uri="{FF2B5EF4-FFF2-40B4-BE49-F238E27FC236}">
                <a16:creationId xmlns:a16="http://schemas.microsoft.com/office/drawing/2014/main" id="{360585D0-5D85-3A4B-9935-EC6B520B7406}"/>
              </a:ext>
            </a:extLst>
          </p:cNvPr>
          <p:cNvSpPr txBox="1">
            <a:spLocks noChangeArrowheads="1"/>
          </p:cNvSpPr>
          <p:nvPr/>
        </p:nvSpPr>
        <p:spPr>
          <a:xfrm>
            <a:off x="3455368" y="1409753"/>
            <a:ext cx="5688632" cy="2808313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Format:</a:t>
            </a: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acceptedFlows</a:t>
            </a:r>
            <a:r>
              <a:rPr lang="en-US" altLang="zh-CN" dirty="0">
                <a:ea typeface="Cambria Math" panose="02040503050406030204" pitchFamily="18" charset="0"/>
              </a:rPr>
              <a:t>	</a:t>
            </a:r>
            <a:r>
              <a:rPr lang="en-US" altLang="zh-CN" dirty="0" err="1">
                <a:ea typeface="Cambria Math" panose="02040503050406030204" pitchFamily="18" charset="0"/>
              </a:rPr>
              <a:t>totalThroughput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#</a:t>
            </a:r>
            <a:r>
              <a:rPr lang="en-US" altLang="zh-CN" dirty="0" err="1">
                <a:ea typeface="Cambria Math" panose="02040503050406030204" pitchFamily="18" charset="0"/>
              </a:rPr>
              <a:t>flowID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firstNode</a:t>
            </a:r>
            <a:r>
              <a:rPr lang="en-US" altLang="zh-CN" dirty="0">
                <a:ea typeface="Cambria Math" panose="02040503050406030204" pitchFamily="18" charset="0"/>
              </a:rPr>
              <a:t>	#</a:t>
            </a:r>
            <a:r>
              <a:rPr lang="en-US" altLang="zh-CN" dirty="0" err="1">
                <a:ea typeface="Cambria Math" panose="02040503050406030204" pitchFamily="18" charset="0"/>
              </a:rPr>
              <a:t>secondNode</a:t>
            </a:r>
            <a:r>
              <a:rPr lang="en-US" altLang="zh-CN" dirty="0">
                <a:ea typeface="Cambria Math" panose="02040503050406030204" pitchFamily="18" charset="0"/>
              </a:rPr>
              <a:t>	…	#</a:t>
            </a:r>
            <a:r>
              <a:rPr lang="en-US" altLang="zh-CN" dirty="0" err="1">
                <a:ea typeface="Cambria Math" panose="02040503050406030204" pitchFamily="18" charset="0"/>
              </a:rPr>
              <a:t>lastNode</a:t>
            </a: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endParaRPr lang="en-US" altLang="zh-CN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dirty="0">
                <a:ea typeface="Cambria Math" panose="02040503050406030204" pitchFamily="18" charset="0"/>
              </a:rPr>
              <a:t> </a:t>
            </a:r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B8122723-188F-6141-8064-A9AB56D99754}"/>
              </a:ext>
            </a:extLst>
          </p:cNvPr>
          <p:cNvSpPr txBox="1">
            <a:spLocks noChangeArrowheads="1"/>
          </p:cNvSpPr>
          <p:nvPr/>
        </p:nvSpPr>
        <p:spPr>
          <a:xfrm>
            <a:off x="6679828" y="2504934"/>
            <a:ext cx="8496944" cy="416660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10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0	2	4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1	2	3	5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2	4	5	6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3	4	1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4	0	3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5	4	2	7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6	5	0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7	3	0	5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8	2	1	4</a:t>
            </a:r>
          </a:p>
          <a:p>
            <a:pPr marL="0" indent="0">
              <a:buNone/>
            </a:pPr>
            <a:r>
              <a:rPr lang="en-US" altLang="zh-TW" sz="2000" dirty="0">
                <a:ea typeface="Cambria Math" panose="02040503050406030204" pitchFamily="18" charset="0"/>
              </a:rPr>
              <a:t>9	5	2	4</a:t>
            </a:r>
          </a:p>
          <a:p>
            <a:pPr marL="0" indent="0">
              <a:buNone/>
            </a:pPr>
            <a:endParaRPr lang="en-US" altLang="zh-CN" sz="2000" dirty="0">
              <a:ea typeface="Cambria Math" panose="02040503050406030204" pitchFamily="18" charset="0"/>
            </a:endParaRPr>
          </a:p>
          <a:p>
            <a:pPr marL="0" indent="0">
              <a:buNone/>
            </a:pPr>
            <a:r>
              <a:rPr lang="en-US" altLang="zh-CN" sz="2000" dirty="0">
                <a:ea typeface="Cambria Math" panose="02040503050406030204" pitchFamily="18" charset="0"/>
              </a:rPr>
              <a:t> </a:t>
            </a:r>
            <a:endParaRPr lang="en-US" altLang="zh-TW" sz="2000" dirty="0">
              <a:ea typeface="Cambria Math" panose="0204050305040603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2274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 animBg="1"/>
      <p:bldP spid="35" grpId="0" animBg="1"/>
      <p:bldP spid="36" grpId="0" animBg="1"/>
      <p:bldP spid="3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Note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501152"/>
            <a:ext cx="3655318" cy="524021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>
                <a:ea typeface="Cambria Math" panose="02040503050406030204" pitchFamily="18" charset="0"/>
              </a:rPr>
              <a:t>Deadline:</a:t>
            </a:r>
            <a:br>
              <a:rPr lang="en-US" altLang="zh-TW" dirty="0">
                <a:ea typeface="Cambria Math" panose="02040503050406030204" pitchFamily="18" charset="0"/>
              </a:rPr>
            </a:br>
            <a:r>
              <a:rPr lang="en-US" altLang="zh-TW" dirty="0">
                <a:ea typeface="Cambria Math" panose="02040503050406030204" pitchFamily="18" charset="0"/>
              </a:rPr>
              <a:t>3/26 Tue</a:t>
            </a:r>
          </a:p>
          <a:p>
            <a:endParaRPr lang="en-US" altLang="zh-TW" dirty="0">
              <a:ea typeface="Cambria Math" panose="02040503050406030204" pitchFamily="18" charset="0"/>
            </a:endParaRPr>
          </a:p>
          <a:p>
            <a:r>
              <a:rPr lang="en-US" altLang="zh-TW" dirty="0">
                <a:ea typeface="Cambria Math" panose="02040503050406030204" pitchFamily="18" charset="0"/>
              </a:rPr>
              <a:t>E-course</a:t>
            </a:r>
          </a:p>
          <a:p>
            <a:endParaRPr lang="en-US" altLang="zh-TW" dirty="0">
              <a:ea typeface="Cambria Math" panose="02040503050406030204" pitchFamily="18" charset="0"/>
            </a:endParaRPr>
          </a:p>
          <a:p>
            <a:r>
              <a:rPr lang="en-US" altLang="zh-TW" b="1" dirty="0">
                <a:ea typeface="Cambria Math" panose="02040503050406030204" pitchFamily="18" charset="0"/>
              </a:rPr>
              <a:t>C++ Source code</a:t>
            </a:r>
          </a:p>
          <a:p>
            <a:endParaRPr lang="en-US" altLang="zh-TW" dirty="0">
              <a:ea typeface="Cambria Math" panose="02040503050406030204" pitchFamily="18" charset="0"/>
            </a:endParaRPr>
          </a:p>
          <a:p>
            <a:r>
              <a:rPr lang="en-US" altLang="zh-TW" dirty="0">
                <a:ea typeface="Cambria Math" panose="02040503050406030204" pitchFamily="18" charset="0"/>
              </a:rPr>
              <a:t>Show a good programming style</a:t>
            </a:r>
          </a:p>
        </p:txBody>
      </p:sp>
    </p:spTree>
    <p:extLst>
      <p:ext uri="{BB962C8B-B14F-4D97-AF65-F5344CB8AC3E}">
        <p14:creationId xmlns:p14="http://schemas.microsoft.com/office/powerpoint/2010/main" val="150203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>
            <a:extLst>
              <a:ext uri="{FF2B5EF4-FFF2-40B4-BE49-F238E27FC236}">
                <a16:creationId xmlns:a16="http://schemas.microsoft.com/office/drawing/2014/main" id="{12B900E9-9D01-FB45-88BA-281BD5326D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Local area network within a data center</a:t>
            </a:r>
          </a:p>
          <a:p>
            <a:r>
              <a:rPr lang="en-US" altLang="zh-TW" dirty="0">
                <a:ea typeface="新細明體" panose="02020500000000000000" pitchFamily="18" charset="-120"/>
              </a:rPr>
              <a:t>Routing efficiency is critical to system performance and quality of service</a:t>
            </a: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60B0544B-EE7F-7A4F-A69B-A1811F3B49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1884" y="3192741"/>
            <a:ext cx="6660232" cy="3459861"/>
          </a:xfrm>
          <a:prstGeom prst="rect">
            <a:avLst/>
          </a:prstGeom>
        </p:spPr>
      </p:pic>
      <p:sp>
        <p:nvSpPr>
          <p:cNvPr id="4098" name="Rectangle 2">
            <a:extLst>
              <a:ext uri="{FF2B5EF4-FFF2-40B4-BE49-F238E27FC236}">
                <a16:creationId xmlns:a16="http://schemas.microsoft.com/office/drawing/2014/main" id="{9056D61E-8530-7E4F-A928-0DC4544B74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Background</a:t>
            </a:r>
          </a:p>
        </p:txBody>
      </p:sp>
      <p:grpSp>
        <p:nvGrpSpPr>
          <p:cNvPr id="4096" name="群組 4095">
            <a:extLst>
              <a:ext uri="{FF2B5EF4-FFF2-40B4-BE49-F238E27FC236}">
                <a16:creationId xmlns:a16="http://schemas.microsoft.com/office/drawing/2014/main" id="{97BDE62A-CC2C-F94F-979F-BB474367B59E}"/>
              </a:ext>
            </a:extLst>
          </p:cNvPr>
          <p:cNvGrpSpPr/>
          <p:nvPr/>
        </p:nvGrpSpPr>
        <p:grpSpPr>
          <a:xfrm>
            <a:off x="179512" y="3636513"/>
            <a:ext cx="8965151" cy="3221487"/>
            <a:chOff x="-238825" y="3657638"/>
            <a:chExt cx="8965151" cy="3221487"/>
          </a:xfrm>
        </p:grpSpPr>
        <p:sp>
          <p:nvSpPr>
            <p:cNvPr id="86" name="Rectangle 79">
              <a:extLst>
                <a:ext uri="{FF2B5EF4-FFF2-40B4-BE49-F238E27FC236}">
                  <a16:creationId xmlns:a16="http://schemas.microsoft.com/office/drawing/2014/main" id="{8430AEE6-0901-5740-8177-9852108B82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-238825" y="6482250"/>
              <a:ext cx="101758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r>
                <a:rPr lang="en-US" altLang="zh-TW" sz="2000" b="1" dirty="0">
                  <a:solidFill>
                    <a:srgbClr val="FF0000"/>
                  </a:solidFill>
                  <a:ea typeface="新細明體" panose="02020500000000000000" pitchFamily="18" charset="-120"/>
                </a:rPr>
                <a:t>source</a:t>
              </a:r>
            </a:p>
          </p:txBody>
        </p:sp>
        <p:sp>
          <p:nvSpPr>
            <p:cNvPr id="87" name="Line 81">
              <a:extLst>
                <a:ext uri="{FF2B5EF4-FFF2-40B4-BE49-F238E27FC236}">
                  <a16:creationId xmlns:a16="http://schemas.microsoft.com/office/drawing/2014/main" id="{7B26758F-9A77-9F4E-885E-0A728B4AD649}"/>
                </a:ext>
              </a:extLst>
            </p:cNvPr>
            <p:cNvSpPr>
              <a:spLocks noChangeShapeType="1"/>
            </p:cNvSpPr>
            <p:nvPr/>
          </p:nvSpPr>
          <p:spPr bwMode="auto">
            <a:xfrm flipV="1">
              <a:off x="350144" y="5898397"/>
              <a:ext cx="473403" cy="580523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  <p:sp>
          <p:nvSpPr>
            <p:cNvPr id="88" name="Rectangle 80">
              <a:extLst>
                <a:ext uri="{FF2B5EF4-FFF2-40B4-BE49-F238E27FC236}">
                  <a16:creationId xmlns:a16="http://schemas.microsoft.com/office/drawing/2014/main" id="{E5B01992-6173-4D4B-BF54-4D502A26BF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88038" y="3657638"/>
              <a:ext cx="1538288" cy="39687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>
              <a:spAutoFit/>
            </a:bodyPr>
            <a:lstStyle/>
            <a:p>
              <a:r>
                <a:rPr lang="en-US" altLang="zh-TW" sz="2000" b="1" dirty="0">
                  <a:solidFill>
                    <a:srgbClr val="FF0000"/>
                  </a:solidFill>
                  <a:ea typeface="新細明體" panose="02020500000000000000" pitchFamily="18" charset="-120"/>
                </a:rPr>
                <a:t>destination</a:t>
              </a:r>
            </a:p>
          </p:txBody>
        </p:sp>
        <p:sp>
          <p:nvSpPr>
            <p:cNvPr id="89" name="Line 82">
              <a:extLst>
                <a:ext uri="{FF2B5EF4-FFF2-40B4-BE49-F238E27FC236}">
                  <a16:creationId xmlns:a16="http://schemas.microsoft.com/office/drawing/2014/main" id="{E0E1A429-D7C6-EC4E-A224-813EC2AA28A4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6745951" y="4051944"/>
              <a:ext cx="1052485" cy="446341"/>
            </a:xfrm>
            <a:prstGeom prst="line">
              <a:avLst/>
            </a:prstGeom>
            <a:noFill/>
            <a:ln w="38100">
              <a:solidFill>
                <a:srgbClr val="FF0000"/>
              </a:solidFill>
              <a:round/>
              <a:headEnd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15785538"/>
      </p:ext>
    </p:extLst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Routing Problem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B5AE-2A34-4F47-9AAB-D3E6C91DC318}" type="slidenum">
              <a:rPr lang="en-US" smtClean="0"/>
              <a:t>3</a:t>
            </a:fld>
            <a:endParaRPr lang="en-US"/>
          </a:p>
        </p:txBody>
      </p:sp>
      <p:grpSp>
        <p:nvGrpSpPr>
          <p:cNvPr id="12" name="群組 11"/>
          <p:cNvGrpSpPr/>
          <p:nvPr/>
        </p:nvGrpSpPr>
        <p:grpSpPr>
          <a:xfrm>
            <a:off x="398119" y="2793815"/>
            <a:ext cx="4760782" cy="2723417"/>
            <a:chOff x="398119" y="2418982"/>
            <a:chExt cx="4760782" cy="2723417"/>
          </a:xfrm>
        </p:grpSpPr>
        <p:sp>
          <p:nvSpPr>
            <p:cNvPr id="8" name="Oval 7"/>
            <p:cNvSpPr/>
            <p:nvPr/>
          </p:nvSpPr>
          <p:spPr>
            <a:xfrm>
              <a:off x="398119" y="344437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1452954" y="2503238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B</a:t>
              </a:r>
            </a:p>
          </p:txBody>
        </p:sp>
        <p:cxnSp>
          <p:nvCxnSpPr>
            <p:cNvPr id="10" name="Straight Connector 9"/>
            <p:cNvCxnSpPr>
              <a:stCxn id="8" idx="7"/>
              <a:endCxn id="9" idx="3"/>
            </p:cNvCxnSpPr>
            <p:nvPr/>
          </p:nvCxnSpPr>
          <p:spPr>
            <a:xfrm flipV="1">
              <a:off x="884777" y="2989896"/>
              <a:ext cx="651674" cy="537973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935563" y="2957714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1452953" y="452986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C</a:t>
              </a:r>
            </a:p>
          </p:txBody>
        </p:sp>
        <p:cxnSp>
          <p:nvCxnSpPr>
            <p:cNvPr id="17" name="Straight Connector 16"/>
            <p:cNvCxnSpPr>
              <a:stCxn id="8" idx="5"/>
              <a:endCxn id="16" idx="1"/>
            </p:cNvCxnSpPr>
            <p:nvPr/>
          </p:nvCxnSpPr>
          <p:spPr>
            <a:xfrm>
              <a:off x="884777" y="3931030"/>
              <a:ext cx="651673" cy="68232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985296" y="421512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  <p:sp>
          <p:nvSpPr>
            <p:cNvPr id="26" name="Oval 25"/>
            <p:cNvSpPr/>
            <p:nvPr/>
          </p:nvSpPr>
          <p:spPr>
            <a:xfrm>
              <a:off x="3379368" y="2503237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  <a:endParaRPr lang="en-US" sz="2400" b="1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3379368" y="4530371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E</a:t>
              </a:r>
            </a:p>
          </p:txBody>
        </p:sp>
        <p:sp>
          <p:nvSpPr>
            <p:cNvPr id="28" name="Oval 27"/>
            <p:cNvSpPr/>
            <p:nvPr/>
          </p:nvSpPr>
          <p:spPr>
            <a:xfrm>
              <a:off x="4588746" y="3504564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F</a:t>
              </a:r>
            </a:p>
          </p:txBody>
        </p:sp>
        <p:cxnSp>
          <p:nvCxnSpPr>
            <p:cNvPr id="29" name="Straight Connector 28"/>
            <p:cNvCxnSpPr>
              <a:stCxn id="26" idx="5"/>
              <a:endCxn id="28" idx="1"/>
            </p:cNvCxnSpPr>
            <p:nvPr/>
          </p:nvCxnSpPr>
          <p:spPr>
            <a:xfrm>
              <a:off x="3866026" y="2989895"/>
              <a:ext cx="806217" cy="59816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27" idx="7"/>
              <a:endCxn id="28" idx="3"/>
            </p:cNvCxnSpPr>
            <p:nvPr/>
          </p:nvCxnSpPr>
          <p:spPr>
            <a:xfrm flipV="1">
              <a:off x="3866026" y="3991222"/>
              <a:ext cx="806217" cy="62264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stCxn id="9" idx="6"/>
              <a:endCxn id="26" idx="2"/>
            </p:cNvCxnSpPr>
            <p:nvPr/>
          </p:nvCxnSpPr>
          <p:spPr>
            <a:xfrm flipV="1">
              <a:off x="2023109" y="2788315"/>
              <a:ext cx="1356259" cy="1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stCxn id="16" idx="6"/>
              <a:endCxn id="27" idx="2"/>
            </p:cNvCxnSpPr>
            <p:nvPr/>
          </p:nvCxnSpPr>
          <p:spPr>
            <a:xfrm>
              <a:off x="2023108" y="4814940"/>
              <a:ext cx="1356260" cy="50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9" idx="4"/>
              <a:endCxn id="16" idx="0"/>
            </p:cNvCxnSpPr>
            <p:nvPr/>
          </p:nvCxnSpPr>
          <p:spPr>
            <a:xfrm flipH="1">
              <a:off x="1738031" y="3073393"/>
              <a:ext cx="1" cy="145646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26" idx="4"/>
              <a:endCxn id="27" idx="0"/>
            </p:cNvCxnSpPr>
            <p:nvPr/>
          </p:nvCxnSpPr>
          <p:spPr>
            <a:xfrm>
              <a:off x="3664446" y="3073392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2590540" y="4773067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2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553968" y="241898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4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750250" y="349487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2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379368" y="3508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2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231199" y="29882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231199" y="4212806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</p:grpSp>
      <p:sp>
        <p:nvSpPr>
          <p:cNvPr id="59" name="Rectangle 58"/>
          <p:cNvSpPr/>
          <p:nvPr/>
        </p:nvSpPr>
        <p:spPr>
          <a:xfrm>
            <a:off x="6038559" y="1001883"/>
            <a:ext cx="2378394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Requests </a:t>
            </a:r>
          </a:p>
          <a:p>
            <a:pPr algn="ctr"/>
            <a:r>
              <a:rPr lang="en-US" sz="1800" b="1" dirty="0"/>
              <a:t>(</a:t>
            </a:r>
            <a:r>
              <a:rPr lang="en-US" sz="1800" b="1" dirty="0" err="1"/>
              <a:t>src</a:t>
            </a:r>
            <a:r>
              <a:rPr lang="en-US" sz="1800" b="1" dirty="0"/>
              <a:t>, </a:t>
            </a:r>
            <a:r>
              <a:rPr lang="en-US" sz="1800" b="1" dirty="0" err="1"/>
              <a:t>dest</a:t>
            </a:r>
            <a:r>
              <a:rPr lang="en-US" sz="1800" b="1" dirty="0"/>
              <a:t>; demand)</a:t>
            </a:r>
            <a:r>
              <a:rPr lang="en-US" sz="1800" dirty="0"/>
              <a:t>:</a:t>
            </a:r>
          </a:p>
          <a:p>
            <a:pPr algn="ctr"/>
            <a:r>
              <a:rPr lang="en-US" altLang="zh-TW" sz="1800" b="1" dirty="0"/>
              <a:t>(A, F; 1)</a:t>
            </a:r>
            <a:endParaRPr lang="en-US" altLang="zh-TW" sz="1800" dirty="0"/>
          </a:p>
          <a:p>
            <a:pPr algn="ctr"/>
            <a:r>
              <a:rPr lang="en-US" altLang="zh-TW" sz="1800" b="1" dirty="0"/>
              <a:t>(A, F; 2)</a:t>
            </a:r>
            <a:endParaRPr lang="en-US" altLang="zh-TW" sz="1800" dirty="0"/>
          </a:p>
          <a:p>
            <a:pPr algn="ctr"/>
            <a:r>
              <a:rPr lang="en-US" altLang="zh-TW" sz="1800" b="1" dirty="0"/>
              <a:t>(B, E; 1)</a:t>
            </a:r>
            <a:endParaRPr lang="en-US" altLang="zh-TW" sz="1800" dirty="0"/>
          </a:p>
          <a:p>
            <a:pPr algn="ctr"/>
            <a:r>
              <a:rPr lang="en-US" altLang="zh-TW" sz="1800" b="1" dirty="0"/>
              <a:t>(B, E; 3)</a:t>
            </a:r>
            <a:endParaRPr lang="en-US" altLang="zh-TW" sz="1800" dirty="0"/>
          </a:p>
          <a:p>
            <a:pPr algn="ctr"/>
            <a:r>
              <a:rPr lang="en-US" altLang="zh-TW" sz="1800" b="1" dirty="0"/>
              <a:t>(B, E; 4)</a:t>
            </a:r>
          </a:p>
          <a:p>
            <a:pPr algn="ctr"/>
            <a:r>
              <a:rPr lang="en-US" altLang="zh-TW" sz="1800" b="1" dirty="0"/>
              <a:t>(B, C; 1)</a:t>
            </a:r>
          </a:p>
          <a:p>
            <a:pPr algn="ctr"/>
            <a:r>
              <a:rPr lang="en-US" altLang="zh-TW" sz="1800" b="1" dirty="0"/>
              <a:t>(B, D; 3)</a:t>
            </a:r>
          </a:p>
          <a:p>
            <a:pPr algn="ctr"/>
            <a:r>
              <a:rPr lang="en-US" altLang="zh-TW" sz="1800" b="1" dirty="0"/>
              <a:t>(A, B; 4)</a:t>
            </a:r>
          </a:p>
          <a:p>
            <a:pPr algn="ctr"/>
            <a:r>
              <a:rPr lang="en-US" altLang="zh-TW" sz="1800" b="1" dirty="0"/>
              <a:t>(A, C; 2)</a:t>
            </a:r>
          </a:p>
          <a:p>
            <a:pPr algn="ctr"/>
            <a:r>
              <a:rPr lang="en-US" altLang="zh-TW" sz="1800" b="1" dirty="0"/>
              <a:t>(D, F; 4)</a:t>
            </a:r>
          </a:p>
          <a:p>
            <a:pPr algn="ctr"/>
            <a:r>
              <a:rPr lang="en-US" altLang="zh-TW" sz="1800" b="1" dirty="0"/>
              <a:t>(E, F; 5)</a:t>
            </a:r>
          </a:p>
          <a:p>
            <a:pPr algn="ctr"/>
            <a:r>
              <a:rPr lang="en-US" altLang="zh-TW" sz="1800" b="1" dirty="0"/>
              <a:t>(B, C; 6)</a:t>
            </a:r>
          </a:p>
          <a:p>
            <a:pPr algn="ctr"/>
            <a:r>
              <a:rPr lang="en-US" altLang="zh-TW" sz="1800" b="1" dirty="0"/>
              <a:t>(B, D; 2)</a:t>
            </a:r>
          </a:p>
          <a:p>
            <a:pPr algn="ctr"/>
            <a:r>
              <a:rPr lang="en-US" altLang="zh-TW" sz="1800" b="1" dirty="0"/>
              <a:t>(B, D; 1)</a:t>
            </a:r>
          </a:p>
          <a:p>
            <a:pPr algn="ctr"/>
            <a:r>
              <a:rPr lang="en-US" altLang="zh-TW" sz="1800" b="1" dirty="0"/>
              <a:t>(B, D; 2)</a:t>
            </a:r>
          </a:p>
          <a:p>
            <a:pPr algn="ctr"/>
            <a:r>
              <a:rPr lang="en-US" altLang="zh-TW" sz="1800" b="1" dirty="0"/>
              <a:t>(C, E; 3)</a:t>
            </a:r>
          </a:p>
          <a:p>
            <a:pPr algn="ctr"/>
            <a:r>
              <a:rPr lang="en-US" altLang="zh-TW" sz="1800" b="1" dirty="0"/>
              <a:t>(C, E; 1)</a:t>
            </a:r>
            <a:endParaRPr lang="en-US" sz="1800" dirty="0"/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D08C5EEF-FE95-7B4E-8D09-16207585D8EE}"/>
              </a:ext>
            </a:extLst>
          </p:cNvPr>
          <p:cNvSpPr txBox="1">
            <a:spLocks/>
          </p:cNvSpPr>
          <p:nvPr/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Consider a scenario, where each </a:t>
            </a:r>
            <a:br>
              <a:rPr lang="en-US" altLang="zh-TW" dirty="0"/>
            </a:br>
            <a:r>
              <a:rPr lang="en-US" altLang="zh-TW" dirty="0"/>
              <a:t>request has a different size: </a:t>
            </a:r>
          </a:p>
        </p:txBody>
      </p:sp>
    </p:spTree>
    <p:extLst>
      <p:ext uri="{BB962C8B-B14F-4D97-AF65-F5344CB8AC3E}">
        <p14:creationId xmlns:p14="http://schemas.microsoft.com/office/powerpoint/2010/main" val="1938391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One Routing Solution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B5AE-2A34-4F47-9AAB-D3E6C91DC318}" type="slidenum">
              <a:rPr lang="en-US" smtClean="0"/>
              <a:t>4</a:t>
            </a:fld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6038559" y="1001883"/>
            <a:ext cx="2378394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Requests </a:t>
            </a:r>
          </a:p>
          <a:p>
            <a:pPr algn="ctr"/>
            <a:r>
              <a:rPr lang="en-US" sz="1800" b="1" dirty="0"/>
              <a:t>(</a:t>
            </a:r>
            <a:r>
              <a:rPr lang="en-US" sz="1800" b="1" dirty="0" err="1"/>
              <a:t>src</a:t>
            </a:r>
            <a:r>
              <a:rPr lang="en-US" sz="1800" b="1" dirty="0"/>
              <a:t>, </a:t>
            </a:r>
            <a:r>
              <a:rPr lang="en-US" sz="1800" b="1" dirty="0" err="1"/>
              <a:t>dest</a:t>
            </a:r>
            <a:r>
              <a:rPr lang="en-US" sz="1800" b="1" dirty="0"/>
              <a:t>; demand)</a:t>
            </a:r>
            <a:r>
              <a:rPr lang="en-US" sz="1800" dirty="0"/>
              <a:t>:</a:t>
            </a:r>
          </a:p>
          <a:p>
            <a:pPr algn="ctr"/>
            <a:r>
              <a:rPr lang="en-US" sz="1800" b="1" dirty="0"/>
              <a:t>(A, F; 1)</a:t>
            </a:r>
            <a:endParaRPr lang="en-US" sz="1800" dirty="0"/>
          </a:p>
          <a:p>
            <a:pPr algn="ctr"/>
            <a:r>
              <a:rPr lang="en-US" sz="1800" b="1" dirty="0"/>
              <a:t>(A, F; 2)</a:t>
            </a:r>
            <a:endParaRPr lang="en-US" sz="1800" dirty="0"/>
          </a:p>
          <a:p>
            <a:pPr algn="ctr"/>
            <a:r>
              <a:rPr lang="en-US" sz="1800" b="1" dirty="0"/>
              <a:t>(B, E; 1)</a:t>
            </a:r>
            <a:endParaRPr lang="en-US" sz="1800" dirty="0"/>
          </a:p>
          <a:p>
            <a:pPr algn="ctr"/>
            <a:r>
              <a:rPr lang="en-US" sz="1800" b="1" dirty="0"/>
              <a:t>(B, E; 3)</a:t>
            </a:r>
            <a:endParaRPr lang="en-US" sz="1800" dirty="0"/>
          </a:p>
          <a:p>
            <a:pPr algn="ctr"/>
            <a:r>
              <a:rPr lang="en-US" sz="1800" b="1" dirty="0"/>
              <a:t>(B, E; 4)</a:t>
            </a:r>
          </a:p>
          <a:p>
            <a:pPr algn="ctr"/>
            <a:r>
              <a:rPr lang="en-US" sz="1800" b="1" dirty="0"/>
              <a:t>(B, C; 1)</a:t>
            </a:r>
          </a:p>
          <a:p>
            <a:pPr algn="ctr"/>
            <a:r>
              <a:rPr lang="en-US" sz="1800" b="1" dirty="0"/>
              <a:t>(B, D; 3)</a:t>
            </a:r>
          </a:p>
          <a:p>
            <a:pPr algn="ctr"/>
            <a:r>
              <a:rPr lang="en-US" sz="1800" b="1" dirty="0"/>
              <a:t>(A, B; 4)</a:t>
            </a:r>
          </a:p>
          <a:p>
            <a:pPr algn="ctr"/>
            <a:r>
              <a:rPr lang="en-US" sz="1800" b="1" dirty="0"/>
              <a:t>(A, C; 2)</a:t>
            </a:r>
          </a:p>
          <a:p>
            <a:pPr algn="ctr"/>
            <a:r>
              <a:rPr lang="en-US" sz="1800" b="1" dirty="0"/>
              <a:t>(D, F; 4)</a:t>
            </a:r>
          </a:p>
          <a:p>
            <a:pPr algn="ctr"/>
            <a:r>
              <a:rPr lang="en-US" sz="1800" b="1" dirty="0"/>
              <a:t>(E, F; 5)</a:t>
            </a:r>
          </a:p>
          <a:p>
            <a:pPr algn="ctr"/>
            <a:r>
              <a:rPr lang="en-US" sz="1800" b="1" dirty="0"/>
              <a:t>(B, C; 6)</a:t>
            </a:r>
          </a:p>
          <a:p>
            <a:pPr algn="ctr"/>
            <a:r>
              <a:rPr lang="en-US" sz="1800" b="1" dirty="0"/>
              <a:t>(B, D; 2)</a:t>
            </a:r>
          </a:p>
          <a:p>
            <a:pPr algn="ctr"/>
            <a:r>
              <a:rPr lang="en-US" sz="1800" b="1" dirty="0"/>
              <a:t>(B, D; 1)</a:t>
            </a:r>
          </a:p>
          <a:p>
            <a:pPr algn="ctr"/>
            <a:r>
              <a:rPr lang="en-US" sz="1800" b="1" dirty="0"/>
              <a:t>(B, D; 2)</a:t>
            </a:r>
          </a:p>
          <a:p>
            <a:pPr algn="ctr"/>
            <a:r>
              <a:rPr lang="en-US" sz="1800" b="1" dirty="0"/>
              <a:t>(C, E; 3)</a:t>
            </a:r>
          </a:p>
          <a:p>
            <a:pPr algn="ctr"/>
            <a:r>
              <a:rPr lang="en-US" sz="1800" b="1" dirty="0"/>
              <a:t>(C, E; 1)</a:t>
            </a:r>
            <a:endParaRPr lang="en-US" sz="1800" dirty="0"/>
          </a:p>
        </p:txBody>
      </p:sp>
      <p:sp>
        <p:nvSpPr>
          <p:cNvPr id="7" name="L-Shape 6"/>
          <p:cNvSpPr/>
          <p:nvPr/>
        </p:nvSpPr>
        <p:spPr>
          <a:xfrm rot="18900000">
            <a:off x="6423663" y="1660362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L-Shape 30"/>
          <p:cNvSpPr/>
          <p:nvPr/>
        </p:nvSpPr>
        <p:spPr>
          <a:xfrm rot="18900000">
            <a:off x="6423661" y="2165480"/>
            <a:ext cx="205740" cy="205740"/>
          </a:xfrm>
          <a:prstGeom prst="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群組 11"/>
          <p:cNvGrpSpPr/>
          <p:nvPr/>
        </p:nvGrpSpPr>
        <p:grpSpPr>
          <a:xfrm>
            <a:off x="398119" y="2800014"/>
            <a:ext cx="4760782" cy="2789226"/>
            <a:chOff x="398119" y="2428305"/>
            <a:chExt cx="4760782" cy="2789226"/>
          </a:xfrm>
        </p:grpSpPr>
        <p:sp>
          <p:nvSpPr>
            <p:cNvPr id="8" name="Oval 7"/>
            <p:cNvSpPr/>
            <p:nvPr/>
          </p:nvSpPr>
          <p:spPr>
            <a:xfrm>
              <a:off x="398119" y="344437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9" name="Oval 8"/>
            <p:cNvSpPr/>
            <p:nvPr/>
          </p:nvSpPr>
          <p:spPr>
            <a:xfrm>
              <a:off x="1452954" y="2503238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B</a:t>
              </a:r>
            </a:p>
          </p:txBody>
        </p:sp>
        <p:cxnSp>
          <p:nvCxnSpPr>
            <p:cNvPr id="10" name="Straight Connector 9"/>
            <p:cNvCxnSpPr>
              <a:stCxn id="8" idx="7"/>
              <a:endCxn id="9" idx="3"/>
            </p:cNvCxnSpPr>
            <p:nvPr/>
          </p:nvCxnSpPr>
          <p:spPr>
            <a:xfrm flipV="1">
              <a:off x="884777" y="2989896"/>
              <a:ext cx="651674" cy="537973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921798" y="2962229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  <p:sp>
          <p:nvSpPr>
            <p:cNvPr id="16" name="Oval 15"/>
            <p:cNvSpPr/>
            <p:nvPr/>
          </p:nvSpPr>
          <p:spPr>
            <a:xfrm>
              <a:off x="1452953" y="452986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C</a:t>
              </a:r>
            </a:p>
          </p:txBody>
        </p:sp>
        <p:cxnSp>
          <p:nvCxnSpPr>
            <p:cNvPr id="17" name="Straight Connector 16"/>
            <p:cNvCxnSpPr>
              <a:stCxn id="8" idx="5"/>
              <a:endCxn id="16" idx="1"/>
            </p:cNvCxnSpPr>
            <p:nvPr/>
          </p:nvCxnSpPr>
          <p:spPr>
            <a:xfrm>
              <a:off x="884777" y="3931030"/>
              <a:ext cx="651673" cy="682329"/>
            </a:xfrm>
            <a:prstGeom prst="line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636717" y="419859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b="1" dirty="0"/>
                <a:t> (</a:t>
              </a:r>
              <a:r>
                <a:rPr lang="en-US" b="1" dirty="0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b="1" dirty="0"/>
                <a:t>)</a:t>
              </a:r>
            </a:p>
          </p:txBody>
        </p:sp>
        <p:sp>
          <p:nvSpPr>
            <p:cNvPr id="26" name="Oval 25"/>
            <p:cNvSpPr/>
            <p:nvPr/>
          </p:nvSpPr>
          <p:spPr>
            <a:xfrm>
              <a:off x="3379368" y="2503237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  <a:endParaRPr lang="en-US" sz="2400" b="1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3379368" y="4530371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E</a:t>
              </a:r>
            </a:p>
          </p:txBody>
        </p:sp>
        <p:sp>
          <p:nvSpPr>
            <p:cNvPr id="28" name="Oval 27"/>
            <p:cNvSpPr/>
            <p:nvPr/>
          </p:nvSpPr>
          <p:spPr>
            <a:xfrm>
              <a:off x="4588746" y="3504564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F</a:t>
              </a:r>
            </a:p>
          </p:txBody>
        </p:sp>
        <p:cxnSp>
          <p:nvCxnSpPr>
            <p:cNvPr id="29" name="Straight Connector 28"/>
            <p:cNvCxnSpPr>
              <a:stCxn id="26" idx="5"/>
              <a:endCxn id="28" idx="1"/>
            </p:cNvCxnSpPr>
            <p:nvPr/>
          </p:nvCxnSpPr>
          <p:spPr>
            <a:xfrm>
              <a:off x="3866026" y="2989895"/>
              <a:ext cx="806217" cy="59816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>
              <a:stCxn id="27" idx="7"/>
              <a:endCxn id="28" idx="3"/>
            </p:cNvCxnSpPr>
            <p:nvPr/>
          </p:nvCxnSpPr>
          <p:spPr>
            <a:xfrm flipV="1">
              <a:off x="3866026" y="3991222"/>
              <a:ext cx="806217" cy="622646"/>
            </a:xfrm>
            <a:prstGeom prst="line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>
              <a:stCxn id="9" idx="6"/>
              <a:endCxn id="26" idx="2"/>
            </p:cNvCxnSpPr>
            <p:nvPr/>
          </p:nvCxnSpPr>
          <p:spPr>
            <a:xfrm flipV="1">
              <a:off x="2023109" y="2788315"/>
              <a:ext cx="1356259" cy="1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/>
            <p:cNvCxnSpPr>
              <a:stCxn id="16" idx="6"/>
              <a:endCxn id="27" idx="2"/>
            </p:cNvCxnSpPr>
            <p:nvPr/>
          </p:nvCxnSpPr>
          <p:spPr>
            <a:xfrm>
              <a:off x="2023108" y="4814940"/>
              <a:ext cx="1356260" cy="509"/>
            </a:xfrm>
            <a:prstGeom prst="line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>
              <a:stCxn id="9" idx="4"/>
              <a:endCxn id="16" idx="0"/>
            </p:cNvCxnSpPr>
            <p:nvPr/>
          </p:nvCxnSpPr>
          <p:spPr>
            <a:xfrm flipH="1">
              <a:off x="1738031" y="3073393"/>
              <a:ext cx="1" cy="1456469"/>
            </a:xfrm>
            <a:prstGeom prst="line">
              <a:avLst/>
            </a:prstGeom>
            <a:ln w="38100">
              <a:solidFill>
                <a:srgbClr val="FF000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/>
            <p:cNvCxnSpPr>
              <a:stCxn id="26" idx="4"/>
              <a:endCxn id="27" idx="0"/>
            </p:cNvCxnSpPr>
            <p:nvPr/>
          </p:nvCxnSpPr>
          <p:spPr>
            <a:xfrm>
              <a:off x="3664446" y="3073392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2317462" y="4848199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2</a:t>
              </a:r>
              <a:r>
                <a:rPr lang="en-US" b="1" dirty="0"/>
                <a:t> (</a:t>
              </a:r>
              <a:r>
                <a:rPr lang="en-US" b="1" dirty="0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2</a:t>
              </a:r>
              <a:r>
                <a:rPr lang="en-US" b="1" dirty="0"/>
                <a:t>)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526249" y="2428305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4</a:t>
              </a: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1737449" y="3531534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n>
                    <a:solidFill>
                      <a:schemeClr val="tx1"/>
                    </a:solidFill>
                  </a:ln>
                  <a:solidFill>
                    <a:schemeClr val="accent1"/>
                  </a:solidFill>
                </a:rPr>
                <a:t>2</a:t>
              </a:r>
              <a:r>
                <a:rPr lang="en-US" b="1" dirty="0"/>
                <a:t> (</a:t>
              </a:r>
              <a:r>
                <a:rPr lang="en-US" b="1" dirty="0">
                  <a:ln>
                    <a:solidFill>
                      <a:schemeClr val="accent1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b="1" dirty="0"/>
                <a:t>)</a:t>
              </a: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357434" y="3558585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2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4188309" y="2962229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151102" y="4309945"/>
              <a:ext cx="659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n>
                    <a:solidFill>
                      <a:sysClr val="windowText" lastClr="000000"/>
                    </a:solidFill>
                  </a:ln>
                  <a:solidFill>
                    <a:schemeClr val="accent1"/>
                  </a:solidFill>
                </a:rPr>
                <a:t>1</a:t>
              </a:r>
              <a:r>
                <a:rPr lang="en-US" b="1" dirty="0"/>
                <a:t> (</a:t>
              </a:r>
              <a:r>
                <a:rPr lang="en-US" b="1" dirty="0">
                  <a:ln>
                    <a:solidFill>
                      <a:srgbClr val="0070C0"/>
                    </a:solidFill>
                  </a:ln>
                  <a:solidFill>
                    <a:schemeClr val="accent5"/>
                  </a:solidFill>
                </a:rPr>
                <a:t>1</a:t>
              </a:r>
              <a:r>
                <a:rPr lang="en-US" b="1" dirty="0"/>
                <a:t>)</a:t>
              </a:r>
            </a:p>
          </p:txBody>
        </p:sp>
        <p:cxnSp>
          <p:nvCxnSpPr>
            <p:cNvPr id="33" name="Straight Connector 37"/>
            <p:cNvCxnSpPr/>
            <p:nvPr/>
          </p:nvCxnSpPr>
          <p:spPr>
            <a:xfrm>
              <a:off x="2033164" y="4889494"/>
              <a:ext cx="1356260" cy="509"/>
            </a:xfrm>
            <a:prstGeom prst="line">
              <a:avLst/>
            </a:prstGeom>
            <a:ln w="38100">
              <a:solidFill>
                <a:srgbClr val="00B0F0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36988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Online Routing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The requests are arrived in </a:t>
            </a:r>
            <a:br>
              <a:rPr lang="en-US" sz="2800" dirty="0"/>
            </a:br>
            <a:r>
              <a:rPr lang="en-US" sz="2800" dirty="0"/>
              <a:t>an online fashion.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E5B5AE-2A34-4F47-9AAB-D3E6C91DC318}" type="slidenum">
              <a:rPr lang="en-US" smtClean="0"/>
              <a:t>5</a:t>
            </a:fld>
            <a:endParaRPr lang="en-US"/>
          </a:p>
        </p:txBody>
      </p:sp>
      <p:sp>
        <p:nvSpPr>
          <p:cNvPr id="30" name="Rectangle 29"/>
          <p:cNvSpPr/>
          <p:nvPr/>
        </p:nvSpPr>
        <p:spPr>
          <a:xfrm>
            <a:off x="6038559" y="1001883"/>
            <a:ext cx="2378394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Requests </a:t>
            </a:r>
          </a:p>
          <a:p>
            <a:pPr algn="ctr"/>
            <a:r>
              <a:rPr lang="en-US" sz="1800" b="1" dirty="0"/>
              <a:t>(</a:t>
            </a:r>
            <a:r>
              <a:rPr lang="en-US" sz="1800" b="1" dirty="0" err="1"/>
              <a:t>src</a:t>
            </a:r>
            <a:r>
              <a:rPr lang="en-US" sz="1800" b="1" dirty="0"/>
              <a:t>, </a:t>
            </a:r>
            <a:r>
              <a:rPr lang="en-US" sz="1800" b="1" dirty="0" err="1"/>
              <a:t>dest</a:t>
            </a:r>
            <a:r>
              <a:rPr lang="en-US" sz="1800" b="1" dirty="0"/>
              <a:t>; demand)</a:t>
            </a:r>
            <a:r>
              <a:rPr lang="en-US" sz="1800" dirty="0"/>
              <a:t>:</a:t>
            </a:r>
          </a:p>
          <a:p>
            <a:pPr algn="ctr"/>
            <a:r>
              <a:rPr lang="en-US" altLang="zh-TW" sz="1800" b="1" dirty="0"/>
              <a:t>(A, F; 1)</a:t>
            </a:r>
            <a:endParaRPr lang="en-US" altLang="zh-TW" sz="1800" dirty="0"/>
          </a:p>
          <a:p>
            <a:pPr algn="ctr"/>
            <a:r>
              <a:rPr lang="en-US" altLang="zh-TW" sz="1800" b="1" dirty="0"/>
              <a:t>(A, F; 2)</a:t>
            </a:r>
            <a:endParaRPr lang="en-US" altLang="zh-TW" sz="1800" dirty="0"/>
          </a:p>
          <a:p>
            <a:pPr algn="ctr"/>
            <a:r>
              <a:rPr lang="en-US" altLang="zh-TW" sz="1800" b="1" dirty="0"/>
              <a:t>(B, E; 1)</a:t>
            </a:r>
            <a:endParaRPr lang="en-US" altLang="zh-TW" sz="1800" dirty="0"/>
          </a:p>
          <a:p>
            <a:pPr algn="ctr"/>
            <a:r>
              <a:rPr lang="en-US" altLang="zh-TW" sz="1800" b="1" dirty="0"/>
              <a:t>(B, E; 3)</a:t>
            </a:r>
            <a:endParaRPr lang="en-US" altLang="zh-TW" sz="1800" dirty="0"/>
          </a:p>
          <a:p>
            <a:pPr algn="ctr"/>
            <a:r>
              <a:rPr lang="en-US" altLang="zh-TW" sz="1800" b="1" dirty="0"/>
              <a:t>(B, E; 4)</a:t>
            </a:r>
          </a:p>
          <a:p>
            <a:pPr algn="ctr"/>
            <a:r>
              <a:rPr lang="en-US" altLang="zh-TW" sz="1800" b="1" dirty="0"/>
              <a:t>(B, C; 1)</a:t>
            </a:r>
          </a:p>
          <a:p>
            <a:pPr algn="ctr"/>
            <a:r>
              <a:rPr lang="en-US" altLang="zh-TW" sz="1800" b="1" dirty="0"/>
              <a:t>(B, D; 3)</a:t>
            </a:r>
          </a:p>
          <a:p>
            <a:pPr algn="ctr"/>
            <a:r>
              <a:rPr lang="en-US" altLang="zh-TW" sz="1800" b="1" dirty="0"/>
              <a:t>(A, B; 4)</a:t>
            </a:r>
          </a:p>
          <a:p>
            <a:pPr algn="ctr"/>
            <a:r>
              <a:rPr lang="en-US" altLang="zh-TW" sz="1800" b="1" dirty="0"/>
              <a:t>(A, C; 2)</a:t>
            </a:r>
          </a:p>
          <a:p>
            <a:pPr algn="ctr"/>
            <a:r>
              <a:rPr lang="en-US" altLang="zh-TW" sz="1800" b="1" dirty="0"/>
              <a:t>(D, F; 4)</a:t>
            </a:r>
          </a:p>
          <a:p>
            <a:pPr algn="ctr"/>
            <a:r>
              <a:rPr lang="en-US" altLang="zh-TW" sz="1800" b="1" dirty="0"/>
              <a:t>(E, F; 5)</a:t>
            </a:r>
          </a:p>
          <a:p>
            <a:pPr algn="ctr"/>
            <a:r>
              <a:rPr lang="en-US" altLang="zh-TW" sz="1800" b="1" dirty="0"/>
              <a:t>(B, C; 6)</a:t>
            </a:r>
          </a:p>
          <a:p>
            <a:pPr algn="ctr"/>
            <a:r>
              <a:rPr lang="en-US" altLang="zh-TW" sz="1800" b="1" dirty="0"/>
              <a:t>(B, D; 2)</a:t>
            </a:r>
          </a:p>
          <a:p>
            <a:pPr algn="ctr"/>
            <a:r>
              <a:rPr lang="en-US" altLang="zh-TW" sz="1800" b="1" dirty="0"/>
              <a:t>(B, D; 1)</a:t>
            </a:r>
          </a:p>
          <a:p>
            <a:pPr algn="ctr"/>
            <a:r>
              <a:rPr lang="en-US" altLang="zh-TW" sz="1800" b="1" dirty="0"/>
              <a:t>(B, D; 2)</a:t>
            </a:r>
          </a:p>
          <a:p>
            <a:pPr algn="ctr"/>
            <a:r>
              <a:rPr lang="en-US" altLang="zh-TW" sz="1800" b="1" dirty="0"/>
              <a:t>(C, E; 3)</a:t>
            </a:r>
          </a:p>
          <a:p>
            <a:pPr algn="ctr"/>
            <a:r>
              <a:rPr lang="en-US" altLang="zh-TW" sz="1800" b="1" dirty="0"/>
              <a:t>(C, E; 1)</a:t>
            </a:r>
            <a:endParaRPr lang="en-US" sz="1800" dirty="0"/>
          </a:p>
        </p:txBody>
      </p:sp>
      <p:grpSp>
        <p:nvGrpSpPr>
          <p:cNvPr id="54" name="群組 53"/>
          <p:cNvGrpSpPr/>
          <p:nvPr/>
        </p:nvGrpSpPr>
        <p:grpSpPr>
          <a:xfrm>
            <a:off x="398119" y="2793815"/>
            <a:ext cx="4760782" cy="2723417"/>
            <a:chOff x="398119" y="2418982"/>
            <a:chExt cx="4760782" cy="2723417"/>
          </a:xfrm>
        </p:grpSpPr>
        <p:sp>
          <p:nvSpPr>
            <p:cNvPr id="55" name="Oval 7"/>
            <p:cNvSpPr/>
            <p:nvPr/>
          </p:nvSpPr>
          <p:spPr>
            <a:xfrm>
              <a:off x="398119" y="344437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A</a:t>
              </a:r>
            </a:p>
          </p:txBody>
        </p:sp>
        <p:sp>
          <p:nvSpPr>
            <p:cNvPr id="56" name="Oval 8"/>
            <p:cNvSpPr/>
            <p:nvPr/>
          </p:nvSpPr>
          <p:spPr>
            <a:xfrm>
              <a:off x="1452954" y="2503238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B</a:t>
              </a:r>
            </a:p>
          </p:txBody>
        </p:sp>
        <p:cxnSp>
          <p:nvCxnSpPr>
            <p:cNvPr id="57" name="Straight Connector 9"/>
            <p:cNvCxnSpPr>
              <a:stCxn id="60" idx="7"/>
              <a:endCxn id="61" idx="3"/>
            </p:cNvCxnSpPr>
            <p:nvPr/>
          </p:nvCxnSpPr>
          <p:spPr>
            <a:xfrm flipV="1">
              <a:off x="884777" y="2989896"/>
              <a:ext cx="651674" cy="537973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TextBox 10"/>
            <p:cNvSpPr txBox="1"/>
            <p:nvPr/>
          </p:nvSpPr>
          <p:spPr>
            <a:xfrm>
              <a:off x="935563" y="2957714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  <p:sp>
          <p:nvSpPr>
            <p:cNvPr id="59" name="Oval 15"/>
            <p:cNvSpPr/>
            <p:nvPr/>
          </p:nvSpPr>
          <p:spPr>
            <a:xfrm>
              <a:off x="1452953" y="4529862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C</a:t>
              </a:r>
            </a:p>
          </p:txBody>
        </p:sp>
        <p:cxnSp>
          <p:nvCxnSpPr>
            <p:cNvPr id="60" name="Straight Connector 16"/>
            <p:cNvCxnSpPr>
              <a:stCxn id="60" idx="5"/>
              <a:endCxn id="68" idx="1"/>
            </p:cNvCxnSpPr>
            <p:nvPr/>
          </p:nvCxnSpPr>
          <p:spPr>
            <a:xfrm>
              <a:off x="884777" y="3931030"/>
              <a:ext cx="651673" cy="68232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24"/>
            <p:cNvSpPr txBox="1"/>
            <p:nvPr/>
          </p:nvSpPr>
          <p:spPr>
            <a:xfrm>
              <a:off x="985296" y="4215121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  <p:sp>
          <p:nvSpPr>
            <p:cNvPr id="62" name="Oval 25"/>
            <p:cNvSpPr/>
            <p:nvPr/>
          </p:nvSpPr>
          <p:spPr>
            <a:xfrm>
              <a:off x="3379368" y="2503237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/>
                <a:t>D</a:t>
              </a:r>
              <a:endParaRPr lang="en-US" sz="2400" b="1" dirty="0"/>
            </a:p>
          </p:txBody>
        </p:sp>
        <p:sp>
          <p:nvSpPr>
            <p:cNvPr id="63" name="Oval 26"/>
            <p:cNvSpPr/>
            <p:nvPr/>
          </p:nvSpPr>
          <p:spPr>
            <a:xfrm>
              <a:off x="3379368" y="4530371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E</a:t>
              </a:r>
            </a:p>
          </p:txBody>
        </p:sp>
        <p:sp>
          <p:nvSpPr>
            <p:cNvPr id="64" name="Oval 27"/>
            <p:cNvSpPr/>
            <p:nvPr/>
          </p:nvSpPr>
          <p:spPr>
            <a:xfrm>
              <a:off x="4588746" y="3504564"/>
              <a:ext cx="570155" cy="57015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/>
                <a:t>F</a:t>
              </a:r>
            </a:p>
          </p:txBody>
        </p:sp>
        <p:cxnSp>
          <p:nvCxnSpPr>
            <p:cNvPr id="65" name="Straight Connector 28"/>
            <p:cNvCxnSpPr/>
            <p:nvPr/>
          </p:nvCxnSpPr>
          <p:spPr>
            <a:xfrm>
              <a:off x="3866026" y="2989895"/>
              <a:ext cx="806217" cy="59816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31"/>
            <p:cNvCxnSpPr/>
            <p:nvPr/>
          </p:nvCxnSpPr>
          <p:spPr>
            <a:xfrm flipV="1">
              <a:off x="3866026" y="3991222"/>
              <a:ext cx="806217" cy="622646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34"/>
            <p:cNvCxnSpPr>
              <a:stCxn id="61" idx="6"/>
            </p:cNvCxnSpPr>
            <p:nvPr/>
          </p:nvCxnSpPr>
          <p:spPr>
            <a:xfrm flipV="1">
              <a:off x="2023109" y="2788315"/>
              <a:ext cx="1356259" cy="1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37"/>
            <p:cNvCxnSpPr>
              <a:stCxn id="68" idx="6"/>
            </p:cNvCxnSpPr>
            <p:nvPr/>
          </p:nvCxnSpPr>
          <p:spPr>
            <a:xfrm>
              <a:off x="2023108" y="4814940"/>
              <a:ext cx="1356260" cy="50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40"/>
            <p:cNvCxnSpPr>
              <a:stCxn id="61" idx="4"/>
              <a:endCxn id="68" idx="0"/>
            </p:cNvCxnSpPr>
            <p:nvPr/>
          </p:nvCxnSpPr>
          <p:spPr>
            <a:xfrm flipH="1">
              <a:off x="1738031" y="3073393"/>
              <a:ext cx="1" cy="145646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43"/>
            <p:cNvCxnSpPr/>
            <p:nvPr/>
          </p:nvCxnSpPr>
          <p:spPr>
            <a:xfrm>
              <a:off x="3664446" y="3073392"/>
              <a:ext cx="0" cy="1456979"/>
            </a:xfrm>
            <a:prstGeom prst="line">
              <a:avLst/>
            </a:prstGeom>
            <a:ln w="38100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48"/>
            <p:cNvSpPr txBox="1"/>
            <p:nvPr/>
          </p:nvSpPr>
          <p:spPr>
            <a:xfrm>
              <a:off x="2590540" y="4773067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2</a:t>
              </a:r>
            </a:p>
          </p:txBody>
        </p:sp>
        <p:sp>
          <p:nvSpPr>
            <p:cNvPr id="72" name="TextBox 49"/>
            <p:cNvSpPr txBox="1"/>
            <p:nvPr/>
          </p:nvSpPr>
          <p:spPr>
            <a:xfrm>
              <a:off x="2553968" y="241898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4</a:t>
              </a:r>
            </a:p>
          </p:txBody>
        </p:sp>
        <p:sp>
          <p:nvSpPr>
            <p:cNvPr id="73" name="TextBox 53"/>
            <p:cNvSpPr txBox="1"/>
            <p:nvPr/>
          </p:nvSpPr>
          <p:spPr>
            <a:xfrm>
              <a:off x="1750250" y="3494873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2</a:t>
              </a:r>
            </a:p>
          </p:txBody>
        </p:sp>
        <p:sp>
          <p:nvSpPr>
            <p:cNvPr id="74" name="TextBox 54"/>
            <p:cNvSpPr txBox="1"/>
            <p:nvPr/>
          </p:nvSpPr>
          <p:spPr>
            <a:xfrm>
              <a:off x="3379368" y="35085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2</a:t>
              </a:r>
            </a:p>
          </p:txBody>
        </p:sp>
        <p:sp>
          <p:nvSpPr>
            <p:cNvPr id="75" name="TextBox 55"/>
            <p:cNvSpPr txBox="1"/>
            <p:nvPr/>
          </p:nvSpPr>
          <p:spPr>
            <a:xfrm>
              <a:off x="4231199" y="2988242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  <p:sp>
          <p:nvSpPr>
            <p:cNvPr id="76" name="TextBox 56"/>
            <p:cNvSpPr txBox="1"/>
            <p:nvPr/>
          </p:nvSpPr>
          <p:spPr>
            <a:xfrm>
              <a:off x="4231199" y="4212806"/>
              <a:ext cx="31290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/>
                <a:t>1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1222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"/>
                                        <p:tgtEl>
                                          <p:spTgt spid="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"/>
                                        <p:tgtEl>
                                          <p:spTgt spid="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"/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"/>
                            </p:stCondLst>
                            <p:childTnLst>
                              <p:par>
                                <p:cTn id="2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"/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6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"/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700"/>
                            </p:stCondLst>
                            <p:childTnLst>
                              <p:par>
                                <p:cTn id="3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"/>
                                        <p:tgtEl>
                                          <p:spTgt spid="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800"/>
                            </p:stCondLst>
                            <p:childTnLst>
                              <p:par>
                                <p:cTn id="4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"/>
                                        <p:tgtEl>
                                          <p:spTgt spid="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9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"/>
                                        <p:tgtEl>
                                          <p:spTgt spid="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"/>
                                        <p:tgtEl>
                                          <p:spTgt spid="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1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"/>
                                        <p:tgtEl>
                                          <p:spTgt spid="3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2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"/>
                                        <p:tgtEl>
                                          <p:spTgt spid="3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3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"/>
                                        <p:tgtEl>
                                          <p:spTgt spid="3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4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"/>
                                        <p:tgtEl>
                                          <p:spTgt spid="30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"/>
                                        <p:tgtEl>
                                          <p:spTgt spid="3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600"/>
                            </p:stCondLst>
                            <p:childTnLst>
                              <p:par>
                                <p:cTn id="7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"/>
                                        <p:tgtEl>
                                          <p:spTgt spid="30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70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100"/>
                                        <p:tgtEl>
                                          <p:spTgt spid="30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Programming Project #1: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Accept or reject a flow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5527526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Input: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Numbers of nodes and </a:t>
            </a:r>
            <a:r>
              <a:rPr lang="en-US" altLang="zh-TW" sz="2400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undirected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links</a:t>
            </a:r>
          </a:p>
          <a:p>
            <a:pPr lvl="1"/>
            <a:r>
              <a:rPr lang="en-US" altLang="zh-TW" sz="2400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Undirected</a:t>
            </a:r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 links with non-negative link capacities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Requested flows with their sources, destinations, and sizes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Procedure: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Accept or reject the flow one by one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If accepted, then assign a path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Output: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 of accepted flows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Total throughput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 assigned paths of each accepted flow</a:t>
            </a:r>
          </a:p>
          <a:p>
            <a:r>
              <a:rPr lang="en-US" altLang="zh-TW" dirty="0">
                <a:latin typeface="Cambria Math" panose="02040503050406030204" pitchFamily="18" charset="0"/>
                <a:ea typeface="Cambria Math" panose="02040503050406030204" pitchFamily="18" charset="0"/>
              </a:rPr>
              <a:t>The grade is proportional to </a:t>
            </a:r>
            <a:r>
              <a:rPr lang="en-US" altLang="zh-TW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total throughput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7F8BC8A-AE0E-774F-9C37-13FBE31C310A}"/>
              </a:ext>
            </a:extLst>
          </p:cNvPr>
          <p:cNvSpPr/>
          <p:nvPr/>
        </p:nvSpPr>
        <p:spPr>
          <a:xfrm>
            <a:off x="5652120" y="422751"/>
            <a:ext cx="3384376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Input file: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5	10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14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0	2	12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2	0	3	9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...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8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1	6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0A01F86-49B4-FD45-A740-16D8FD532CB5}"/>
              </a:ext>
            </a:extLst>
          </p:cNvPr>
          <p:cNvSpPr/>
          <p:nvPr/>
        </p:nvSpPr>
        <p:spPr>
          <a:xfrm>
            <a:off x="6080196" y="3438961"/>
            <a:ext cx="3063804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Output file:</a:t>
            </a:r>
          </a:p>
          <a:p>
            <a:endParaRPr lang="en-US" altLang="zh-TW" sz="19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15	124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879936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Programming Project #1: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Accept or reject a flow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5527526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Input: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Numbers of nodes and undirected links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Undirected links with non-negative link capacities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Requested flows with their sources, destinations, and sizes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Procedure: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Accept or reject the flow one by one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If accepted, then assign a path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Output: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 of accepted flows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Total throughput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 assigned paths of each accepted flow</a:t>
            </a:r>
          </a:p>
          <a:p>
            <a:r>
              <a:rPr lang="en-US" altLang="zh-TW" dirty="0">
                <a:latin typeface="Cambria Math" panose="02040503050406030204" pitchFamily="18" charset="0"/>
                <a:ea typeface="Cambria Math" panose="02040503050406030204" pitchFamily="18" charset="0"/>
              </a:rPr>
              <a:t>The grade is proportional to </a:t>
            </a:r>
            <a:r>
              <a:rPr lang="en-US" altLang="zh-TW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total throughput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7F8BC8A-AE0E-774F-9C37-13FBE31C310A}"/>
              </a:ext>
            </a:extLst>
          </p:cNvPr>
          <p:cNvSpPr/>
          <p:nvPr/>
        </p:nvSpPr>
        <p:spPr>
          <a:xfrm>
            <a:off x="5652120" y="422751"/>
            <a:ext cx="3384376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Input file: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5	10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14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0	2	12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2	0	3	9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...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8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1	6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0A01F86-49B4-FD45-A740-16D8FD532CB5}"/>
              </a:ext>
            </a:extLst>
          </p:cNvPr>
          <p:cNvSpPr/>
          <p:nvPr/>
        </p:nvSpPr>
        <p:spPr>
          <a:xfrm>
            <a:off x="6080196" y="3438961"/>
            <a:ext cx="3063804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Output file:</a:t>
            </a:r>
          </a:p>
          <a:p>
            <a:endParaRPr lang="en-US" altLang="zh-TW" sz="19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15	124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  <p:sp>
        <p:nvSpPr>
          <p:cNvPr id="8" name="橢圓圖說文字 7">
            <a:extLst>
              <a:ext uri="{FF2B5EF4-FFF2-40B4-BE49-F238E27FC236}">
                <a16:creationId xmlns:a16="http://schemas.microsoft.com/office/drawing/2014/main" id="{BB1DB2FD-B818-EE49-AB39-35BCBA34F101}"/>
              </a:ext>
            </a:extLst>
          </p:cNvPr>
          <p:cNvSpPr/>
          <p:nvPr/>
        </p:nvSpPr>
        <p:spPr>
          <a:xfrm>
            <a:off x="7020272" y="5013176"/>
            <a:ext cx="2016224" cy="1296144"/>
          </a:xfrm>
          <a:prstGeom prst="wedgeEllipseCallout">
            <a:avLst>
              <a:gd name="adj1" fmla="val -126248"/>
              <a:gd name="adj2" fmla="val 351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…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3509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Programming Project #1: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Accept or reject a flow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5527526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Input: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Numbers of nodes and undirected links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Undirected links with non-negative link capacities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Requested flows with their sources, destinations, and sizes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Procedure: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Accept or reject the flow one by one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If accepted, then assign a path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Output: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 of accepted flows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Total throughput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 assigned paths of each accepted flow</a:t>
            </a:r>
          </a:p>
          <a:p>
            <a:r>
              <a:rPr lang="en-US" altLang="zh-TW" dirty="0">
                <a:latin typeface="Cambria Math" panose="02040503050406030204" pitchFamily="18" charset="0"/>
                <a:ea typeface="Cambria Math" panose="02040503050406030204" pitchFamily="18" charset="0"/>
              </a:rPr>
              <a:t>The grade is proportional to </a:t>
            </a:r>
            <a:r>
              <a:rPr lang="en-US" altLang="zh-TW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total throughput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7F8BC8A-AE0E-774F-9C37-13FBE31C310A}"/>
              </a:ext>
            </a:extLst>
          </p:cNvPr>
          <p:cNvSpPr/>
          <p:nvPr/>
        </p:nvSpPr>
        <p:spPr>
          <a:xfrm>
            <a:off x="5652120" y="422751"/>
            <a:ext cx="3384376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Input file: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5	10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14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0	2	12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2	0	3	9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...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8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1	6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0A01F86-49B4-FD45-A740-16D8FD532CB5}"/>
              </a:ext>
            </a:extLst>
          </p:cNvPr>
          <p:cNvSpPr/>
          <p:nvPr/>
        </p:nvSpPr>
        <p:spPr>
          <a:xfrm>
            <a:off x="6080196" y="3438961"/>
            <a:ext cx="3063804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Output file:</a:t>
            </a:r>
          </a:p>
          <a:p>
            <a:endParaRPr lang="en-US" altLang="zh-TW" sz="19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15	124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  <p:sp>
        <p:nvSpPr>
          <p:cNvPr id="9" name="橢圓圖說文字 8">
            <a:extLst>
              <a:ext uri="{FF2B5EF4-FFF2-40B4-BE49-F238E27FC236}">
                <a16:creationId xmlns:a16="http://schemas.microsoft.com/office/drawing/2014/main" id="{647310E7-5A3A-044C-B52A-E9DE2A9AAE78}"/>
              </a:ext>
            </a:extLst>
          </p:cNvPr>
          <p:cNvSpPr/>
          <p:nvPr/>
        </p:nvSpPr>
        <p:spPr>
          <a:xfrm>
            <a:off x="7020272" y="5013176"/>
            <a:ext cx="2016224" cy="1296144"/>
          </a:xfrm>
          <a:prstGeom prst="wedgeEllipseCallout">
            <a:avLst>
              <a:gd name="adj1" fmla="val -126248"/>
              <a:gd name="adj2" fmla="val 351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怎麼辦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516093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>
            <a:extLst>
              <a:ext uri="{FF2B5EF4-FFF2-40B4-BE49-F238E27FC236}">
                <a16:creationId xmlns:a16="http://schemas.microsoft.com/office/drawing/2014/main" id="{F7050626-DCDF-A241-A148-4EA8819B5C4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TW" dirty="0">
                <a:ea typeface="新細明體" panose="02020500000000000000" pitchFamily="18" charset="-120"/>
              </a:rPr>
              <a:t>Programming Project #1:</a:t>
            </a:r>
            <a:br>
              <a:rPr lang="en-US" altLang="zh-TW" dirty="0">
                <a:ea typeface="新細明體" panose="02020500000000000000" pitchFamily="18" charset="-120"/>
              </a:rPr>
            </a:br>
            <a:r>
              <a:rPr lang="en-US" altLang="zh-TW" dirty="0">
                <a:ea typeface="新細明體" panose="02020500000000000000" pitchFamily="18" charset="-120"/>
              </a:rPr>
              <a:t>Accept or reject a flow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D05DD023-54AE-BE4E-A9C7-B055A709A017}"/>
              </a:ext>
            </a:extLst>
          </p:cNvPr>
          <p:cNvSpPr txBox="1">
            <a:spLocks noChangeArrowheads="1"/>
          </p:cNvSpPr>
          <p:nvPr/>
        </p:nvSpPr>
        <p:spPr>
          <a:xfrm>
            <a:off x="628650" y="1825624"/>
            <a:ext cx="5527526" cy="5032375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 fontScale="92500" lnSpcReduction="20000"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Cambria Math" panose="02040503050406030204" pitchFamily="18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TW" dirty="0"/>
              <a:t>Input: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Numbers of nodes and undirected links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Undirected links with non-negative link capacities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Requested flows with their sources, destinations, and sizes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Procedure: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Accept or reject the flow one by one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If accepted, then assign a path</a:t>
            </a:r>
          </a:p>
          <a:p>
            <a:r>
              <a:rPr lang="en-US" altLang="zh-TW" dirty="0">
                <a:ea typeface="Cambria Math" panose="02040503050406030204" pitchFamily="18" charset="0"/>
              </a:rPr>
              <a:t>Output: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Number of accepted flows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Total throughput</a:t>
            </a:r>
          </a:p>
          <a:p>
            <a:pPr lvl="1"/>
            <a:r>
              <a:rPr lang="en-US" altLang="zh-TW" sz="2400" dirty="0">
                <a:latin typeface="Cambria Math" panose="02040503050406030204" pitchFamily="18" charset="0"/>
                <a:ea typeface="Cambria Math" panose="02040503050406030204" pitchFamily="18" charset="0"/>
              </a:rPr>
              <a:t>The assigned paths of each accepted flow</a:t>
            </a:r>
          </a:p>
          <a:p>
            <a:r>
              <a:rPr lang="en-US" altLang="zh-TW" dirty="0">
                <a:latin typeface="Cambria Math" panose="02040503050406030204" pitchFamily="18" charset="0"/>
                <a:ea typeface="Cambria Math" panose="02040503050406030204" pitchFamily="18" charset="0"/>
              </a:rPr>
              <a:t>The grade is proportional to </a:t>
            </a:r>
            <a:r>
              <a:rPr lang="en-US" altLang="zh-TW" dirty="0">
                <a:solidFill>
                  <a:srgbClr val="C00000"/>
                </a:solidFill>
                <a:latin typeface="Cambria Math" panose="02040503050406030204" pitchFamily="18" charset="0"/>
                <a:ea typeface="Cambria Math" panose="02040503050406030204" pitchFamily="18" charset="0"/>
              </a:rPr>
              <a:t>the total throughput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7F8BC8A-AE0E-774F-9C37-13FBE31C310A}"/>
              </a:ext>
            </a:extLst>
          </p:cNvPr>
          <p:cNvSpPr/>
          <p:nvPr/>
        </p:nvSpPr>
        <p:spPr>
          <a:xfrm>
            <a:off x="5652120" y="422751"/>
            <a:ext cx="3384376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Input file: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/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5	10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14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0	2	12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2	0	3	9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...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	8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1	6</a:t>
            </a:r>
          </a:p>
          <a:p>
            <a:pPr lvl="1"/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0A01F86-49B4-FD45-A740-16D8FD532CB5}"/>
              </a:ext>
            </a:extLst>
          </p:cNvPr>
          <p:cNvSpPr/>
          <p:nvPr/>
        </p:nvSpPr>
        <p:spPr>
          <a:xfrm>
            <a:off x="6080196" y="3438961"/>
            <a:ext cx="3063804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Output file:</a:t>
            </a:r>
          </a:p>
          <a:p>
            <a:endParaRPr lang="en-US" altLang="zh-TW" sz="1900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15	124</a:t>
            </a:r>
            <a:b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</a:br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0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1	2	0	1</a:t>
            </a:r>
          </a:p>
          <a:p>
            <a:r>
              <a:rPr lang="en-US" altLang="zh-TW" sz="1900" dirty="0">
                <a:latin typeface="Cambria Math" panose="02040503050406030204" pitchFamily="18" charset="0"/>
                <a:ea typeface="Cambria Math" panose="02040503050406030204" pitchFamily="18" charset="0"/>
              </a:rPr>
              <a:t>…</a:t>
            </a:r>
          </a:p>
        </p:txBody>
      </p:sp>
      <p:sp>
        <p:nvSpPr>
          <p:cNvPr id="9" name="橢圓圖說文字 8">
            <a:extLst>
              <a:ext uri="{FF2B5EF4-FFF2-40B4-BE49-F238E27FC236}">
                <a16:creationId xmlns:a16="http://schemas.microsoft.com/office/drawing/2014/main" id="{647310E7-5A3A-044C-B52A-E9DE2A9AAE78}"/>
              </a:ext>
            </a:extLst>
          </p:cNvPr>
          <p:cNvSpPr/>
          <p:nvPr/>
        </p:nvSpPr>
        <p:spPr>
          <a:xfrm>
            <a:off x="7020272" y="5013176"/>
            <a:ext cx="2016224" cy="1296144"/>
          </a:xfrm>
          <a:prstGeom prst="wedgeEllipseCallout">
            <a:avLst>
              <a:gd name="adj1" fmla="val -126248"/>
              <a:gd name="adj2" fmla="val 3515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剛加簽就要棄選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317315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7749</TotalTime>
  <Words>1152</Words>
  <Application>Microsoft Office PowerPoint</Application>
  <PresentationFormat>如螢幕大小 (4:3)</PresentationFormat>
  <Paragraphs>393</Paragraphs>
  <Slides>19</Slides>
  <Notes>17</Notes>
  <HiddenSlides>0</HiddenSlides>
  <MMClips>0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31" baseType="lpstr">
      <vt:lpstr>LingWai SC Medium</vt:lpstr>
      <vt:lpstr>Monotype Sorts</vt:lpstr>
      <vt:lpstr>Plantagenet Cherokee</vt:lpstr>
      <vt:lpstr>黑体</vt:lpstr>
      <vt:lpstr>微軟正黑體</vt:lpstr>
      <vt:lpstr>新細明體</vt:lpstr>
      <vt:lpstr>Arial</vt:lpstr>
      <vt:lpstr>Cambria Math</vt:lpstr>
      <vt:lpstr>Candara</vt:lpstr>
      <vt:lpstr>Times New Roman</vt:lpstr>
      <vt:lpstr>Wingdings</vt:lpstr>
      <vt:lpstr>Office 佈景主題</vt:lpstr>
      <vt:lpstr>PowerPoint 簡報</vt:lpstr>
      <vt:lpstr>Background</vt:lpstr>
      <vt:lpstr>The Routing Problem</vt:lpstr>
      <vt:lpstr>One Routing Solution</vt:lpstr>
      <vt:lpstr>The Online Routing Problem</vt:lpstr>
      <vt:lpstr>Programming Project #1: Accept or reject a flow </vt:lpstr>
      <vt:lpstr>Programming Project #1: Accept or reject a flow </vt:lpstr>
      <vt:lpstr>Programming Project #1: Accept or reject a flow </vt:lpstr>
      <vt:lpstr>Programming Project #1: Accept or reject a flow </vt:lpstr>
      <vt:lpstr>Programming Project #1: Accept or reject a flow </vt:lpstr>
      <vt:lpstr>Programming Project #1: Accept or reject a flow</vt:lpstr>
      <vt:lpstr>Discussion</vt:lpstr>
      <vt:lpstr>Discussion</vt:lpstr>
      <vt:lpstr>Further Reading</vt:lpstr>
      <vt:lpstr>Input Sample: request.txt</vt:lpstr>
      <vt:lpstr>Output Sample: result.txt</vt:lpstr>
      <vt:lpstr>Input Sample: request.txt</vt:lpstr>
      <vt:lpstr>Output Sample: result.txt</vt:lpstr>
      <vt:lpstr>Note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Training</dc:title>
  <dc:creator>Agam</dc:creator>
  <cp:lastModifiedBy>Jeff Lin</cp:lastModifiedBy>
  <cp:revision>371</cp:revision>
  <dcterms:created xsi:type="dcterms:W3CDTF">1995-06-02T22:16:36Z</dcterms:created>
  <dcterms:modified xsi:type="dcterms:W3CDTF">2019-03-10T11:44:20Z</dcterms:modified>
</cp:coreProperties>
</file>

<file path=docProps/thumbnail.jpeg>
</file>